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538" r:id="rId2"/>
  </p:sldMasterIdLst>
  <p:notesMasterIdLst>
    <p:notesMasterId r:id="rId89"/>
  </p:notesMasterIdLst>
  <p:handoutMasterIdLst>
    <p:handoutMasterId r:id="rId90"/>
  </p:handoutMasterIdLst>
  <p:sldIdLst>
    <p:sldId id="2083" r:id="rId3"/>
    <p:sldId id="2154" r:id="rId4"/>
    <p:sldId id="2155" r:id="rId5"/>
    <p:sldId id="2084" r:id="rId6"/>
    <p:sldId id="2065" r:id="rId7"/>
    <p:sldId id="2087" r:id="rId8"/>
    <p:sldId id="2086" r:id="rId9"/>
    <p:sldId id="2081" r:id="rId10"/>
    <p:sldId id="2082" r:id="rId11"/>
    <p:sldId id="2074" r:id="rId12"/>
    <p:sldId id="2080" r:id="rId13"/>
    <p:sldId id="2088" r:id="rId14"/>
    <p:sldId id="2089" r:id="rId15"/>
    <p:sldId id="2090" r:id="rId16"/>
    <p:sldId id="2091" r:id="rId17"/>
    <p:sldId id="2108" r:id="rId18"/>
    <p:sldId id="2092" r:id="rId19"/>
    <p:sldId id="2147" r:id="rId20"/>
    <p:sldId id="2093" r:id="rId21"/>
    <p:sldId id="2094" r:id="rId22"/>
    <p:sldId id="2095" r:id="rId23"/>
    <p:sldId id="2096" r:id="rId24"/>
    <p:sldId id="2097" r:id="rId25"/>
    <p:sldId id="2098" r:id="rId26"/>
    <p:sldId id="2099" r:id="rId27"/>
    <p:sldId id="2120" r:id="rId28"/>
    <p:sldId id="2112" r:id="rId29"/>
    <p:sldId id="2101" r:id="rId30"/>
    <p:sldId id="2102" r:id="rId31"/>
    <p:sldId id="2103" r:id="rId32"/>
    <p:sldId id="2104" r:id="rId33"/>
    <p:sldId id="2105" r:id="rId34"/>
    <p:sldId id="2106" r:id="rId35"/>
    <p:sldId id="2121" r:id="rId36"/>
    <p:sldId id="2111" r:id="rId37"/>
    <p:sldId id="2114" r:id="rId38"/>
    <p:sldId id="2115" r:id="rId39"/>
    <p:sldId id="2116" r:id="rId40"/>
    <p:sldId id="2117" r:id="rId41"/>
    <p:sldId id="2148" r:id="rId42"/>
    <p:sldId id="2126" r:id="rId43"/>
    <p:sldId id="2122" r:id="rId44"/>
    <p:sldId id="2113" r:id="rId45"/>
    <p:sldId id="2123" r:id="rId46"/>
    <p:sldId id="2125" r:id="rId47"/>
    <p:sldId id="2149" r:id="rId48"/>
    <p:sldId id="2127" r:id="rId49"/>
    <p:sldId id="2124" r:id="rId50"/>
    <p:sldId id="2128" r:id="rId51"/>
    <p:sldId id="2150" r:id="rId52"/>
    <p:sldId id="2151" r:id="rId53"/>
    <p:sldId id="2129" r:id="rId54"/>
    <p:sldId id="2130" r:id="rId55"/>
    <p:sldId id="2139" r:id="rId56"/>
    <p:sldId id="2132" r:id="rId57"/>
    <p:sldId id="2133" r:id="rId58"/>
    <p:sldId id="2137" r:id="rId59"/>
    <p:sldId id="2134" r:id="rId60"/>
    <p:sldId id="2135" r:id="rId61"/>
    <p:sldId id="2136" r:id="rId62"/>
    <p:sldId id="2140" r:id="rId63"/>
    <p:sldId id="2138" r:id="rId64"/>
    <p:sldId id="2141" r:id="rId65"/>
    <p:sldId id="2142" r:id="rId66"/>
    <p:sldId id="2143" r:id="rId67"/>
    <p:sldId id="2144" r:id="rId68"/>
    <p:sldId id="2145" r:id="rId69"/>
    <p:sldId id="2146" r:id="rId70"/>
    <p:sldId id="2152" r:id="rId71"/>
    <p:sldId id="2153" r:id="rId72"/>
    <p:sldId id="2158" r:id="rId73"/>
    <p:sldId id="2156" r:id="rId74"/>
    <p:sldId id="2159" r:id="rId75"/>
    <p:sldId id="2161" r:id="rId76"/>
    <p:sldId id="2160" r:id="rId77"/>
    <p:sldId id="2162" r:id="rId78"/>
    <p:sldId id="2163" r:id="rId79"/>
    <p:sldId id="2164" r:id="rId80"/>
    <p:sldId id="2165" r:id="rId81"/>
    <p:sldId id="2166" r:id="rId82"/>
    <p:sldId id="2167" r:id="rId83"/>
    <p:sldId id="2168" r:id="rId84"/>
    <p:sldId id="2169" r:id="rId85"/>
    <p:sldId id="2170" r:id="rId86"/>
    <p:sldId id="2171" r:id="rId87"/>
    <p:sldId id="2157" r:id="rId88"/>
  </p:sldIdLst>
  <p:sldSz cx="9144000" cy="6858000" type="screen4x3"/>
  <p:notesSz cx="7053263"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9AD"/>
    <a:srgbClr val="000000"/>
    <a:srgbClr val="2B4F85"/>
    <a:srgbClr val="2B4F83"/>
    <a:srgbClr val="3E4C56"/>
    <a:srgbClr val="62D13B"/>
    <a:srgbClr val="A04036"/>
    <a:srgbClr val="E68900"/>
    <a:srgbClr val="54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7158" autoAdjust="0"/>
  </p:normalViewPr>
  <p:slideViewPr>
    <p:cSldViewPr>
      <p:cViewPr varScale="1">
        <p:scale>
          <a:sx n="69" d="100"/>
          <a:sy n="69" d="100"/>
        </p:scale>
        <p:origin x="133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ar-SA"/>
              <a:pPr/>
              <a:t>‹#›</a:t>
            </a:fld>
            <a:endParaRPr lang="en-US" dirty="0">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ar-SA"/>
              <a:pPr/>
              <a:t>‹#›</a:t>
            </a:fld>
            <a:endParaRPr lang="en-US" dirty="0">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a:t>
            </a:fld>
            <a:endParaRPr lang="en-US" dirty="0">
              <a:cs typeface="Arial" pitchFamily="34" charset="0"/>
            </a:endParaRPr>
          </a:p>
        </p:txBody>
      </p:sp>
    </p:spTree>
    <p:extLst>
      <p:ext uri="{BB962C8B-B14F-4D97-AF65-F5344CB8AC3E}">
        <p14:creationId xmlns:p14="http://schemas.microsoft.com/office/powerpoint/2010/main" val="141945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12</a:t>
            </a:fld>
            <a:endParaRPr lang="en-US" dirty="0">
              <a:cs typeface="Arial" pitchFamily="34" charset="0"/>
            </a:endParaRPr>
          </a:p>
        </p:txBody>
      </p:sp>
    </p:spTree>
    <p:extLst>
      <p:ext uri="{BB962C8B-B14F-4D97-AF65-F5344CB8AC3E}">
        <p14:creationId xmlns:p14="http://schemas.microsoft.com/office/powerpoint/2010/main" val="2812580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13</a:t>
            </a:fld>
            <a:endParaRPr lang="en-US" dirty="0">
              <a:cs typeface="Arial" pitchFamily="34" charset="0"/>
            </a:endParaRPr>
          </a:p>
        </p:txBody>
      </p:sp>
    </p:spTree>
    <p:extLst>
      <p:ext uri="{BB962C8B-B14F-4D97-AF65-F5344CB8AC3E}">
        <p14:creationId xmlns:p14="http://schemas.microsoft.com/office/powerpoint/2010/main" val="347297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274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68085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268092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289971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dirty="0">
              <a:cs typeface="Arial" pitchFamily="34" charset="0"/>
            </a:endParaRPr>
          </a:p>
        </p:txBody>
      </p:sp>
    </p:spTree>
    <p:extLst>
      <p:ext uri="{BB962C8B-B14F-4D97-AF65-F5344CB8AC3E}">
        <p14:creationId xmlns:p14="http://schemas.microsoft.com/office/powerpoint/2010/main" val="3782601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20</a:t>
            </a:fld>
            <a:endParaRPr lang="en-US" dirty="0">
              <a:cs typeface="Arial" pitchFamily="34" charset="0"/>
            </a:endParaRPr>
          </a:p>
        </p:txBody>
      </p:sp>
    </p:spTree>
    <p:extLst>
      <p:ext uri="{BB962C8B-B14F-4D97-AF65-F5344CB8AC3E}">
        <p14:creationId xmlns:p14="http://schemas.microsoft.com/office/powerpoint/2010/main" val="104075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100821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22</a:t>
            </a:fld>
            <a:endParaRPr lang="en-US" dirty="0">
              <a:cs typeface="Arial" pitchFamily="34" charset="0"/>
            </a:endParaRPr>
          </a:p>
        </p:txBody>
      </p:sp>
    </p:spTree>
    <p:extLst>
      <p:ext uri="{BB962C8B-B14F-4D97-AF65-F5344CB8AC3E}">
        <p14:creationId xmlns:p14="http://schemas.microsoft.com/office/powerpoint/2010/main" val="303375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a:t>
            </a:fld>
            <a:endParaRPr lang="en-US" dirty="0">
              <a:cs typeface="Arial" pitchFamily="34" charset="0"/>
            </a:endParaRPr>
          </a:p>
        </p:txBody>
      </p:sp>
    </p:spTree>
    <p:extLst>
      <p:ext uri="{BB962C8B-B14F-4D97-AF65-F5344CB8AC3E}">
        <p14:creationId xmlns:p14="http://schemas.microsoft.com/office/powerpoint/2010/main" val="2528537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23</a:t>
            </a:fld>
            <a:endParaRPr lang="en-US" dirty="0">
              <a:cs typeface="Arial" pitchFamily="34" charset="0"/>
            </a:endParaRPr>
          </a:p>
        </p:txBody>
      </p:sp>
    </p:spTree>
    <p:extLst>
      <p:ext uri="{BB962C8B-B14F-4D97-AF65-F5344CB8AC3E}">
        <p14:creationId xmlns:p14="http://schemas.microsoft.com/office/powerpoint/2010/main" val="194346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24</a:t>
            </a:fld>
            <a:endParaRPr lang="en-US" dirty="0">
              <a:cs typeface="Arial" pitchFamily="34" charset="0"/>
            </a:endParaRPr>
          </a:p>
        </p:txBody>
      </p:sp>
    </p:spTree>
    <p:extLst>
      <p:ext uri="{BB962C8B-B14F-4D97-AF65-F5344CB8AC3E}">
        <p14:creationId xmlns:p14="http://schemas.microsoft.com/office/powerpoint/2010/main" val="77358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25</a:t>
            </a:fld>
            <a:endParaRPr lang="en-US" dirty="0">
              <a:cs typeface="Arial" pitchFamily="34" charset="0"/>
            </a:endParaRPr>
          </a:p>
        </p:txBody>
      </p:sp>
    </p:spTree>
    <p:extLst>
      <p:ext uri="{BB962C8B-B14F-4D97-AF65-F5344CB8AC3E}">
        <p14:creationId xmlns:p14="http://schemas.microsoft.com/office/powerpoint/2010/main" val="336403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27</a:t>
            </a:fld>
            <a:endParaRPr lang="en-US" dirty="0">
              <a:cs typeface="Arial" pitchFamily="34" charset="0"/>
            </a:endParaRPr>
          </a:p>
        </p:txBody>
      </p:sp>
    </p:spTree>
    <p:extLst>
      <p:ext uri="{BB962C8B-B14F-4D97-AF65-F5344CB8AC3E}">
        <p14:creationId xmlns:p14="http://schemas.microsoft.com/office/powerpoint/2010/main" val="3456093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28</a:t>
            </a:fld>
            <a:endParaRPr lang="en-US" dirty="0">
              <a:cs typeface="Arial" pitchFamily="34" charset="0"/>
            </a:endParaRPr>
          </a:p>
        </p:txBody>
      </p:sp>
    </p:spTree>
    <p:extLst>
      <p:ext uri="{BB962C8B-B14F-4D97-AF65-F5344CB8AC3E}">
        <p14:creationId xmlns:p14="http://schemas.microsoft.com/office/powerpoint/2010/main" val="3749401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29</a:t>
            </a:fld>
            <a:endParaRPr lang="en-US" dirty="0">
              <a:cs typeface="Arial" pitchFamily="34" charset="0"/>
            </a:endParaRPr>
          </a:p>
        </p:txBody>
      </p:sp>
    </p:spTree>
    <p:extLst>
      <p:ext uri="{BB962C8B-B14F-4D97-AF65-F5344CB8AC3E}">
        <p14:creationId xmlns:p14="http://schemas.microsoft.com/office/powerpoint/2010/main" val="387304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30</a:t>
            </a:fld>
            <a:endParaRPr lang="en-US" dirty="0">
              <a:cs typeface="Arial" pitchFamily="34" charset="0"/>
            </a:endParaRPr>
          </a:p>
        </p:txBody>
      </p:sp>
    </p:spTree>
    <p:extLst>
      <p:ext uri="{BB962C8B-B14F-4D97-AF65-F5344CB8AC3E}">
        <p14:creationId xmlns:p14="http://schemas.microsoft.com/office/powerpoint/2010/main" val="1180567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31</a:t>
            </a:fld>
            <a:endParaRPr lang="en-US" dirty="0">
              <a:cs typeface="Arial" pitchFamily="34" charset="0"/>
            </a:endParaRPr>
          </a:p>
        </p:txBody>
      </p:sp>
    </p:spTree>
    <p:extLst>
      <p:ext uri="{BB962C8B-B14F-4D97-AF65-F5344CB8AC3E}">
        <p14:creationId xmlns:p14="http://schemas.microsoft.com/office/powerpoint/2010/main" val="80664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32</a:t>
            </a:fld>
            <a:endParaRPr lang="en-US" dirty="0">
              <a:cs typeface="Arial" pitchFamily="34" charset="0"/>
            </a:endParaRPr>
          </a:p>
        </p:txBody>
      </p:sp>
    </p:spTree>
    <p:extLst>
      <p:ext uri="{BB962C8B-B14F-4D97-AF65-F5344CB8AC3E}">
        <p14:creationId xmlns:p14="http://schemas.microsoft.com/office/powerpoint/2010/main" val="4157211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33</a:t>
            </a:fld>
            <a:endParaRPr lang="en-US" dirty="0">
              <a:cs typeface="Arial" pitchFamily="34" charset="0"/>
            </a:endParaRPr>
          </a:p>
        </p:txBody>
      </p:sp>
    </p:spTree>
    <p:extLst>
      <p:ext uri="{BB962C8B-B14F-4D97-AF65-F5344CB8AC3E}">
        <p14:creationId xmlns:p14="http://schemas.microsoft.com/office/powerpoint/2010/main" val="118862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a:t>
            </a:fld>
            <a:endParaRPr lang="en-US" dirty="0">
              <a:cs typeface="Arial" pitchFamily="34" charset="0"/>
            </a:endParaRPr>
          </a:p>
        </p:txBody>
      </p:sp>
    </p:spTree>
    <p:extLst>
      <p:ext uri="{BB962C8B-B14F-4D97-AF65-F5344CB8AC3E}">
        <p14:creationId xmlns:p14="http://schemas.microsoft.com/office/powerpoint/2010/main" val="137427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35</a:t>
            </a:fld>
            <a:endParaRPr lang="en-US" dirty="0">
              <a:cs typeface="Arial" pitchFamily="34" charset="0"/>
            </a:endParaRPr>
          </a:p>
        </p:txBody>
      </p:sp>
    </p:spTree>
    <p:extLst>
      <p:ext uri="{BB962C8B-B14F-4D97-AF65-F5344CB8AC3E}">
        <p14:creationId xmlns:p14="http://schemas.microsoft.com/office/powerpoint/2010/main" val="4094810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36</a:t>
            </a:fld>
            <a:endParaRPr lang="en-US" dirty="0">
              <a:cs typeface="Arial" pitchFamily="34" charset="0"/>
            </a:endParaRPr>
          </a:p>
        </p:txBody>
      </p:sp>
    </p:spTree>
    <p:extLst>
      <p:ext uri="{BB962C8B-B14F-4D97-AF65-F5344CB8AC3E}">
        <p14:creationId xmlns:p14="http://schemas.microsoft.com/office/powerpoint/2010/main" val="364689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37</a:t>
            </a:fld>
            <a:endParaRPr lang="en-US" dirty="0">
              <a:cs typeface="Arial" pitchFamily="34" charset="0"/>
            </a:endParaRPr>
          </a:p>
        </p:txBody>
      </p:sp>
    </p:spTree>
    <p:extLst>
      <p:ext uri="{BB962C8B-B14F-4D97-AF65-F5344CB8AC3E}">
        <p14:creationId xmlns:p14="http://schemas.microsoft.com/office/powerpoint/2010/main" val="1952732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38</a:t>
            </a:fld>
            <a:endParaRPr lang="en-US" dirty="0">
              <a:cs typeface="Arial" pitchFamily="34" charset="0"/>
            </a:endParaRPr>
          </a:p>
        </p:txBody>
      </p:sp>
    </p:spTree>
    <p:extLst>
      <p:ext uri="{BB962C8B-B14F-4D97-AF65-F5344CB8AC3E}">
        <p14:creationId xmlns:p14="http://schemas.microsoft.com/office/powerpoint/2010/main" val="3420269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39</a:t>
            </a:fld>
            <a:endParaRPr lang="en-US" dirty="0">
              <a:cs typeface="Arial" pitchFamily="34" charset="0"/>
            </a:endParaRPr>
          </a:p>
        </p:txBody>
      </p:sp>
    </p:spTree>
    <p:extLst>
      <p:ext uri="{BB962C8B-B14F-4D97-AF65-F5344CB8AC3E}">
        <p14:creationId xmlns:p14="http://schemas.microsoft.com/office/powerpoint/2010/main" val="2863675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40</a:t>
            </a:fld>
            <a:endParaRPr lang="en-US" dirty="0">
              <a:cs typeface="Arial" pitchFamily="34" charset="0"/>
            </a:endParaRPr>
          </a:p>
        </p:txBody>
      </p:sp>
    </p:spTree>
    <p:extLst>
      <p:ext uri="{BB962C8B-B14F-4D97-AF65-F5344CB8AC3E}">
        <p14:creationId xmlns:p14="http://schemas.microsoft.com/office/powerpoint/2010/main" val="1477085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41</a:t>
            </a:fld>
            <a:endParaRPr lang="en-US" dirty="0">
              <a:cs typeface="Arial" pitchFamily="34" charset="0"/>
            </a:endParaRPr>
          </a:p>
        </p:txBody>
      </p:sp>
    </p:spTree>
    <p:extLst>
      <p:ext uri="{BB962C8B-B14F-4D97-AF65-F5344CB8AC3E}">
        <p14:creationId xmlns:p14="http://schemas.microsoft.com/office/powerpoint/2010/main" val="2998394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43</a:t>
            </a:fld>
            <a:endParaRPr lang="en-US" dirty="0">
              <a:cs typeface="Arial" pitchFamily="34" charset="0"/>
            </a:endParaRPr>
          </a:p>
        </p:txBody>
      </p:sp>
    </p:spTree>
    <p:extLst>
      <p:ext uri="{BB962C8B-B14F-4D97-AF65-F5344CB8AC3E}">
        <p14:creationId xmlns:p14="http://schemas.microsoft.com/office/powerpoint/2010/main" val="3244828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44</a:t>
            </a:fld>
            <a:endParaRPr lang="en-US" dirty="0">
              <a:cs typeface="Arial" pitchFamily="34" charset="0"/>
            </a:endParaRPr>
          </a:p>
        </p:txBody>
      </p:sp>
    </p:spTree>
    <p:extLst>
      <p:ext uri="{BB962C8B-B14F-4D97-AF65-F5344CB8AC3E}">
        <p14:creationId xmlns:p14="http://schemas.microsoft.com/office/powerpoint/2010/main" val="979834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45</a:t>
            </a:fld>
            <a:endParaRPr lang="en-US" dirty="0">
              <a:cs typeface="Arial" pitchFamily="34" charset="0"/>
            </a:endParaRPr>
          </a:p>
        </p:txBody>
      </p:sp>
    </p:spTree>
    <p:extLst>
      <p:ext uri="{BB962C8B-B14F-4D97-AF65-F5344CB8AC3E}">
        <p14:creationId xmlns:p14="http://schemas.microsoft.com/office/powerpoint/2010/main" val="252578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a:t>
            </a:fld>
            <a:endParaRPr lang="en-US" dirty="0">
              <a:cs typeface="Arial" pitchFamily="34" charset="0"/>
            </a:endParaRPr>
          </a:p>
        </p:txBody>
      </p:sp>
    </p:spTree>
    <p:extLst>
      <p:ext uri="{BB962C8B-B14F-4D97-AF65-F5344CB8AC3E}">
        <p14:creationId xmlns:p14="http://schemas.microsoft.com/office/powerpoint/2010/main" val="1399534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46</a:t>
            </a:fld>
            <a:endParaRPr lang="en-US" dirty="0">
              <a:cs typeface="Arial" pitchFamily="34" charset="0"/>
            </a:endParaRPr>
          </a:p>
        </p:txBody>
      </p:sp>
    </p:spTree>
    <p:extLst>
      <p:ext uri="{BB962C8B-B14F-4D97-AF65-F5344CB8AC3E}">
        <p14:creationId xmlns:p14="http://schemas.microsoft.com/office/powerpoint/2010/main" val="3529708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47</a:t>
            </a:fld>
            <a:endParaRPr lang="en-US" dirty="0">
              <a:cs typeface="Arial" pitchFamily="34" charset="0"/>
            </a:endParaRPr>
          </a:p>
        </p:txBody>
      </p:sp>
    </p:spTree>
    <p:extLst>
      <p:ext uri="{BB962C8B-B14F-4D97-AF65-F5344CB8AC3E}">
        <p14:creationId xmlns:p14="http://schemas.microsoft.com/office/powerpoint/2010/main" val="2329109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48</a:t>
            </a:fld>
            <a:endParaRPr lang="en-US" dirty="0">
              <a:cs typeface="Arial" pitchFamily="34" charset="0"/>
            </a:endParaRPr>
          </a:p>
        </p:txBody>
      </p:sp>
    </p:spTree>
    <p:extLst>
      <p:ext uri="{BB962C8B-B14F-4D97-AF65-F5344CB8AC3E}">
        <p14:creationId xmlns:p14="http://schemas.microsoft.com/office/powerpoint/2010/main" val="3857800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49</a:t>
            </a:fld>
            <a:endParaRPr lang="en-US" dirty="0">
              <a:cs typeface="Arial" pitchFamily="34" charset="0"/>
            </a:endParaRPr>
          </a:p>
        </p:txBody>
      </p:sp>
    </p:spTree>
    <p:extLst>
      <p:ext uri="{BB962C8B-B14F-4D97-AF65-F5344CB8AC3E}">
        <p14:creationId xmlns:p14="http://schemas.microsoft.com/office/powerpoint/2010/main" val="413075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50</a:t>
            </a:fld>
            <a:endParaRPr lang="en-US" dirty="0">
              <a:cs typeface="Arial" pitchFamily="34" charset="0"/>
            </a:endParaRPr>
          </a:p>
        </p:txBody>
      </p:sp>
    </p:spTree>
    <p:extLst>
      <p:ext uri="{BB962C8B-B14F-4D97-AF65-F5344CB8AC3E}">
        <p14:creationId xmlns:p14="http://schemas.microsoft.com/office/powerpoint/2010/main" val="1445062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51</a:t>
            </a:fld>
            <a:endParaRPr lang="en-US" dirty="0">
              <a:cs typeface="Arial" pitchFamily="34" charset="0"/>
            </a:endParaRPr>
          </a:p>
        </p:txBody>
      </p:sp>
    </p:spTree>
    <p:extLst>
      <p:ext uri="{BB962C8B-B14F-4D97-AF65-F5344CB8AC3E}">
        <p14:creationId xmlns:p14="http://schemas.microsoft.com/office/powerpoint/2010/main" val="3503249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53</a:t>
            </a:fld>
            <a:endParaRPr lang="en-US" dirty="0">
              <a:cs typeface="Arial" pitchFamily="34" charset="0"/>
            </a:endParaRPr>
          </a:p>
        </p:txBody>
      </p:sp>
    </p:spTree>
    <p:extLst>
      <p:ext uri="{BB962C8B-B14F-4D97-AF65-F5344CB8AC3E}">
        <p14:creationId xmlns:p14="http://schemas.microsoft.com/office/powerpoint/2010/main" val="3963804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54</a:t>
            </a:fld>
            <a:endParaRPr lang="en-US" dirty="0">
              <a:cs typeface="Arial" pitchFamily="34" charset="0"/>
            </a:endParaRPr>
          </a:p>
        </p:txBody>
      </p:sp>
    </p:spTree>
    <p:extLst>
      <p:ext uri="{BB962C8B-B14F-4D97-AF65-F5344CB8AC3E}">
        <p14:creationId xmlns:p14="http://schemas.microsoft.com/office/powerpoint/2010/main" val="2690584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55</a:t>
            </a:fld>
            <a:endParaRPr lang="en-US" dirty="0">
              <a:cs typeface="Arial" pitchFamily="34" charset="0"/>
            </a:endParaRPr>
          </a:p>
        </p:txBody>
      </p:sp>
    </p:spTree>
    <p:extLst>
      <p:ext uri="{BB962C8B-B14F-4D97-AF65-F5344CB8AC3E}">
        <p14:creationId xmlns:p14="http://schemas.microsoft.com/office/powerpoint/2010/main" val="2389036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56</a:t>
            </a:fld>
            <a:endParaRPr lang="en-US" dirty="0">
              <a:cs typeface="Arial" pitchFamily="34" charset="0"/>
            </a:endParaRPr>
          </a:p>
        </p:txBody>
      </p:sp>
    </p:spTree>
    <p:extLst>
      <p:ext uri="{BB962C8B-B14F-4D97-AF65-F5344CB8AC3E}">
        <p14:creationId xmlns:p14="http://schemas.microsoft.com/office/powerpoint/2010/main" val="72274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a:t>
            </a:fld>
            <a:endParaRPr lang="en-US" dirty="0">
              <a:cs typeface="Arial" pitchFamily="34" charset="0"/>
            </a:endParaRPr>
          </a:p>
        </p:txBody>
      </p:sp>
    </p:spTree>
    <p:extLst>
      <p:ext uri="{BB962C8B-B14F-4D97-AF65-F5344CB8AC3E}">
        <p14:creationId xmlns:p14="http://schemas.microsoft.com/office/powerpoint/2010/main" val="6706426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57</a:t>
            </a:fld>
            <a:endParaRPr lang="en-US" dirty="0">
              <a:cs typeface="Arial" pitchFamily="34" charset="0"/>
            </a:endParaRPr>
          </a:p>
        </p:txBody>
      </p:sp>
    </p:spTree>
    <p:extLst>
      <p:ext uri="{BB962C8B-B14F-4D97-AF65-F5344CB8AC3E}">
        <p14:creationId xmlns:p14="http://schemas.microsoft.com/office/powerpoint/2010/main" val="2172741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58</a:t>
            </a:fld>
            <a:endParaRPr lang="en-US" dirty="0">
              <a:cs typeface="Arial" pitchFamily="34" charset="0"/>
            </a:endParaRPr>
          </a:p>
        </p:txBody>
      </p:sp>
    </p:spTree>
    <p:extLst>
      <p:ext uri="{BB962C8B-B14F-4D97-AF65-F5344CB8AC3E}">
        <p14:creationId xmlns:p14="http://schemas.microsoft.com/office/powerpoint/2010/main" val="3069896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59</a:t>
            </a:fld>
            <a:endParaRPr lang="en-US" dirty="0">
              <a:cs typeface="Arial" pitchFamily="34" charset="0"/>
            </a:endParaRPr>
          </a:p>
        </p:txBody>
      </p:sp>
    </p:spTree>
    <p:extLst>
      <p:ext uri="{BB962C8B-B14F-4D97-AF65-F5344CB8AC3E}">
        <p14:creationId xmlns:p14="http://schemas.microsoft.com/office/powerpoint/2010/main" val="3224548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60</a:t>
            </a:fld>
            <a:endParaRPr lang="en-US" dirty="0">
              <a:cs typeface="Arial" pitchFamily="34" charset="0"/>
            </a:endParaRPr>
          </a:p>
        </p:txBody>
      </p:sp>
    </p:spTree>
    <p:extLst>
      <p:ext uri="{BB962C8B-B14F-4D97-AF65-F5344CB8AC3E}">
        <p14:creationId xmlns:p14="http://schemas.microsoft.com/office/powerpoint/2010/main" val="1570515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61</a:t>
            </a:fld>
            <a:endParaRPr lang="en-US" dirty="0">
              <a:cs typeface="Arial" pitchFamily="34" charset="0"/>
            </a:endParaRPr>
          </a:p>
        </p:txBody>
      </p:sp>
    </p:spTree>
    <p:extLst>
      <p:ext uri="{BB962C8B-B14F-4D97-AF65-F5344CB8AC3E}">
        <p14:creationId xmlns:p14="http://schemas.microsoft.com/office/powerpoint/2010/main" val="3969187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62</a:t>
            </a:fld>
            <a:endParaRPr lang="en-US" dirty="0">
              <a:cs typeface="Arial" pitchFamily="34" charset="0"/>
            </a:endParaRPr>
          </a:p>
        </p:txBody>
      </p:sp>
    </p:spTree>
    <p:extLst>
      <p:ext uri="{BB962C8B-B14F-4D97-AF65-F5344CB8AC3E}">
        <p14:creationId xmlns:p14="http://schemas.microsoft.com/office/powerpoint/2010/main" val="3705999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63</a:t>
            </a:fld>
            <a:endParaRPr lang="en-US" dirty="0">
              <a:cs typeface="Arial" pitchFamily="34" charset="0"/>
            </a:endParaRPr>
          </a:p>
        </p:txBody>
      </p:sp>
    </p:spTree>
    <p:extLst>
      <p:ext uri="{BB962C8B-B14F-4D97-AF65-F5344CB8AC3E}">
        <p14:creationId xmlns:p14="http://schemas.microsoft.com/office/powerpoint/2010/main" val="2716496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64</a:t>
            </a:fld>
            <a:endParaRPr lang="en-US" dirty="0">
              <a:cs typeface="Arial" pitchFamily="34" charset="0"/>
            </a:endParaRPr>
          </a:p>
        </p:txBody>
      </p:sp>
    </p:spTree>
    <p:extLst>
      <p:ext uri="{BB962C8B-B14F-4D97-AF65-F5344CB8AC3E}">
        <p14:creationId xmlns:p14="http://schemas.microsoft.com/office/powerpoint/2010/main" val="2620017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65</a:t>
            </a:fld>
            <a:endParaRPr lang="en-US" dirty="0">
              <a:cs typeface="Arial" pitchFamily="34" charset="0"/>
            </a:endParaRPr>
          </a:p>
        </p:txBody>
      </p:sp>
    </p:spTree>
    <p:extLst>
      <p:ext uri="{BB962C8B-B14F-4D97-AF65-F5344CB8AC3E}">
        <p14:creationId xmlns:p14="http://schemas.microsoft.com/office/powerpoint/2010/main" val="2769276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66</a:t>
            </a:fld>
            <a:endParaRPr lang="en-US" dirty="0">
              <a:cs typeface="Arial" pitchFamily="34" charset="0"/>
            </a:endParaRPr>
          </a:p>
        </p:txBody>
      </p:sp>
    </p:spTree>
    <p:extLst>
      <p:ext uri="{BB962C8B-B14F-4D97-AF65-F5344CB8AC3E}">
        <p14:creationId xmlns:p14="http://schemas.microsoft.com/office/powerpoint/2010/main" val="346275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a:t>
            </a:fld>
            <a:endParaRPr lang="en-US" dirty="0">
              <a:cs typeface="Arial" pitchFamily="34" charset="0"/>
            </a:endParaRPr>
          </a:p>
        </p:txBody>
      </p:sp>
    </p:spTree>
    <p:extLst>
      <p:ext uri="{BB962C8B-B14F-4D97-AF65-F5344CB8AC3E}">
        <p14:creationId xmlns:p14="http://schemas.microsoft.com/office/powerpoint/2010/main" val="3061062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67</a:t>
            </a:fld>
            <a:endParaRPr lang="en-US" dirty="0">
              <a:cs typeface="Arial" pitchFamily="34" charset="0"/>
            </a:endParaRPr>
          </a:p>
        </p:txBody>
      </p:sp>
    </p:spTree>
    <p:extLst>
      <p:ext uri="{BB962C8B-B14F-4D97-AF65-F5344CB8AC3E}">
        <p14:creationId xmlns:p14="http://schemas.microsoft.com/office/powerpoint/2010/main" val="1563337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68</a:t>
            </a:fld>
            <a:endParaRPr lang="en-US" dirty="0">
              <a:cs typeface="Arial" pitchFamily="34" charset="0"/>
            </a:endParaRPr>
          </a:p>
        </p:txBody>
      </p:sp>
    </p:spTree>
    <p:extLst>
      <p:ext uri="{BB962C8B-B14F-4D97-AF65-F5344CB8AC3E}">
        <p14:creationId xmlns:p14="http://schemas.microsoft.com/office/powerpoint/2010/main" val="4581567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69</a:t>
            </a:fld>
            <a:endParaRPr lang="en-US" dirty="0">
              <a:cs typeface="Arial" pitchFamily="34" charset="0"/>
            </a:endParaRPr>
          </a:p>
        </p:txBody>
      </p:sp>
    </p:spTree>
    <p:extLst>
      <p:ext uri="{BB962C8B-B14F-4D97-AF65-F5344CB8AC3E}">
        <p14:creationId xmlns:p14="http://schemas.microsoft.com/office/powerpoint/2010/main" val="241035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70</a:t>
            </a:fld>
            <a:endParaRPr lang="en-US" dirty="0">
              <a:cs typeface="Arial" pitchFamily="34" charset="0"/>
            </a:endParaRPr>
          </a:p>
        </p:txBody>
      </p:sp>
    </p:spTree>
    <p:extLst>
      <p:ext uri="{BB962C8B-B14F-4D97-AF65-F5344CB8AC3E}">
        <p14:creationId xmlns:p14="http://schemas.microsoft.com/office/powerpoint/2010/main" val="2771996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72</a:t>
            </a:fld>
            <a:endParaRPr lang="en-US" dirty="0">
              <a:cs typeface="Arial" pitchFamily="34" charset="0"/>
            </a:endParaRPr>
          </a:p>
        </p:txBody>
      </p:sp>
    </p:spTree>
    <p:extLst>
      <p:ext uri="{BB962C8B-B14F-4D97-AF65-F5344CB8AC3E}">
        <p14:creationId xmlns:p14="http://schemas.microsoft.com/office/powerpoint/2010/main" val="25676303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73</a:t>
            </a:fld>
            <a:endParaRPr lang="en-US" dirty="0">
              <a:cs typeface="Arial" pitchFamily="34" charset="0"/>
            </a:endParaRPr>
          </a:p>
        </p:txBody>
      </p:sp>
    </p:spTree>
    <p:extLst>
      <p:ext uri="{BB962C8B-B14F-4D97-AF65-F5344CB8AC3E}">
        <p14:creationId xmlns:p14="http://schemas.microsoft.com/office/powerpoint/2010/main" val="2511328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74</a:t>
            </a:fld>
            <a:endParaRPr lang="en-US" dirty="0">
              <a:cs typeface="Arial" pitchFamily="34" charset="0"/>
            </a:endParaRPr>
          </a:p>
        </p:txBody>
      </p:sp>
    </p:spTree>
    <p:extLst>
      <p:ext uri="{BB962C8B-B14F-4D97-AF65-F5344CB8AC3E}">
        <p14:creationId xmlns:p14="http://schemas.microsoft.com/office/powerpoint/2010/main" val="450665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75</a:t>
            </a:fld>
            <a:endParaRPr lang="en-US" dirty="0">
              <a:cs typeface="Arial" pitchFamily="34" charset="0"/>
            </a:endParaRPr>
          </a:p>
        </p:txBody>
      </p:sp>
    </p:spTree>
    <p:extLst>
      <p:ext uri="{BB962C8B-B14F-4D97-AF65-F5344CB8AC3E}">
        <p14:creationId xmlns:p14="http://schemas.microsoft.com/office/powerpoint/2010/main" val="3347899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76</a:t>
            </a:fld>
            <a:endParaRPr lang="en-US" dirty="0">
              <a:cs typeface="Arial" pitchFamily="34" charset="0"/>
            </a:endParaRPr>
          </a:p>
        </p:txBody>
      </p:sp>
    </p:spTree>
    <p:extLst>
      <p:ext uri="{BB962C8B-B14F-4D97-AF65-F5344CB8AC3E}">
        <p14:creationId xmlns:p14="http://schemas.microsoft.com/office/powerpoint/2010/main" val="3189701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77</a:t>
            </a:fld>
            <a:endParaRPr lang="en-US" dirty="0">
              <a:cs typeface="Arial" pitchFamily="34" charset="0"/>
            </a:endParaRPr>
          </a:p>
        </p:txBody>
      </p:sp>
    </p:spTree>
    <p:extLst>
      <p:ext uri="{BB962C8B-B14F-4D97-AF65-F5344CB8AC3E}">
        <p14:creationId xmlns:p14="http://schemas.microsoft.com/office/powerpoint/2010/main" val="349829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9</a:t>
            </a:fld>
            <a:endParaRPr lang="en-US" dirty="0">
              <a:cs typeface="Arial" pitchFamily="34" charset="0"/>
            </a:endParaRPr>
          </a:p>
        </p:txBody>
      </p:sp>
    </p:spTree>
    <p:extLst>
      <p:ext uri="{BB962C8B-B14F-4D97-AF65-F5344CB8AC3E}">
        <p14:creationId xmlns:p14="http://schemas.microsoft.com/office/powerpoint/2010/main" val="785955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78</a:t>
            </a:fld>
            <a:endParaRPr lang="en-US" dirty="0">
              <a:cs typeface="Arial" pitchFamily="34" charset="0"/>
            </a:endParaRPr>
          </a:p>
        </p:txBody>
      </p:sp>
    </p:spTree>
    <p:extLst>
      <p:ext uri="{BB962C8B-B14F-4D97-AF65-F5344CB8AC3E}">
        <p14:creationId xmlns:p14="http://schemas.microsoft.com/office/powerpoint/2010/main" val="29441710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79</a:t>
            </a:fld>
            <a:endParaRPr lang="en-US" dirty="0">
              <a:cs typeface="Arial" pitchFamily="34" charset="0"/>
            </a:endParaRPr>
          </a:p>
        </p:txBody>
      </p:sp>
    </p:spTree>
    <p:extLst>
      <p:ext uri="{BB962C8B-B14F-4D97-AF65-F5344CB8AC3E}">
        <p14:creationId xmlns:p14="http://schemas.microsoft.com/office/powerpoint/2010/main" val="12358452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80</a:t>
            </a:fld>
            <a:endParaRPr lang="en-US" dirty="0">
              <a:cs typeface="Arial" pitchFamily="34" charset="0"/>
            </a:endParaRPr>
          </a:p>
        </p:txBody>
      </p:sp>
    </p:spTree>
    <p:extLst>
      <p:ext uri="{BB962C8B-B14F-4D97-AF65-F5344CB8AC3E}">
        <p14:creationId xmlns:p14="http://schemas.microsoft.com/office/powerpoint/2010/main" val="42022136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81</a:t>
            </a:fld>
            <a:endParaRPr lang="en-US" dirty="0">
              <a:cs typeface="Arial" pitchFamily="34" charset="0"/>
            </a:endParaRPr>
          </a:p>
        </p:txBody>
      </p:sp>
    </p:spTree>
    <p:extLst>
      <p:ext uri="{BB962C8B-B14F-4D97-AF65-F5344CB8AC3E}">
        <p14:creationId xmlns:p14="http://schemas.microsoft.com/office/powerpoint/2010/main" val="27144683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82</a:t>
            </a:fld>
            <a:endParaRPr lang="en-US" dirty="0">
              <a:cs typeface="Arial" pitchFamily="34" charset="0"/>
            </a:endParaRPr>
          </a:p>
        </p:txBody>
      </p:sp>
    </p:spTree>
    <p:extLst>
      <p:ext uri="{BB962C8B-B14F-4D97-AF65-F5344CB8AC3E}">
        <p14:creationId xmlns:p14="http://schemas.microsoft.com/office/powerpoint/2010/main" val="33789661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83</a:t>
            </a:fld>
            <a:endParaRPr lang="en-US" dirty="0">
              <a:cs typeface="Arial" pitchFamily="34" charset="0"/>
            </a:endParaRPr>
          </a:p>
        </p:txBody>
      </p:sp>
    </p:spTree>
    <p:extLst>
      <p:ext uri="{BB962C8B-B14F-4D97-AF65-F5344CB8AC3E}">
        <p14:creationId xmlns:p14="http://schemas.microsoft.com/office/powerpoint/2010/main" val="27371713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84</a:t>
            </a:fld>
            <a:endParaRPr lang="en-US" dirty="0">
              <a:cs typeface="Arial" pitchFamily="34" charset="0"/>
            </a:endParaRPr>
          </a:p>
        </p:txBody>
      </p:sp>
    </p:spTree>
    <p:extLst>
      <p:ext uri="{BB962C8B-B14F-4D97-AF65-F5344CB8AC3E}">
        <p14:creationId xmlns:p14="http://schemas.microsoft.com/office/powerpoint/2010/main" val="22553101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85</a:t>
            </a:fld>
            <a:endParaRPr lang="en-US" dirty="0">
              <a:cs typeface="Arial" pitchFamily="34" charset="0"/>
            </a:endParaRPr>
          </a:p>
        </p:txBody>
      </p:sp>
    </p:spTree>
    <p:extLst>
      <p:ext uri="{BB962C8B-B14F-4D97-AF65-F5344CB8AC3E}">
        <p14:creationId xmlns:p14="http://schemas.microsoft.com/office/powerpoint/2010/main" val="209664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248352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2000520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138409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02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01 Title Slide">
    <p:spTree>
      <p:nvGrpSpPr>
        <p:cNvPr id="1" name=""/>
        <p:cNvGrpSpPr/>
        <p:nvPr/>
      </p:nvGrpSpPr>
      <p:grpSpPr>
        <a:xfrm>
          <a:off x="0" y="0"/>
          <a:ext cx="0" cy="0"/>
          <a:chOff x="0" y="0"/>
          <a:chExt cx="0" cy="0"/>
        </a:xfrm>
      </p:grpSpPr>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8" name="מלבן 14"/>
          <p:cNvSpPr/>
          <p:nvPr userDrawn="1"/>
        </p:nvSpPr>
        <p:spPr>
          <a:xfrm>
            <a:off x="0" y="4657961"/>
            <a:ext cx="9144000" cy="965538"/>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174264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8135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53344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44138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rgbClr val="808080"/>
                </a:solidFill>
                <a:ea typeface="MS PGothic" pitchFamily="34" charset="-128"/>
              </a:rPr>
              <a:pPr eaLnBrk="0" hangingPunct="0">
                <a:spcBef>
                  <a:spcPct val="0"/>
                </a:spcBef>
              </a:pPr>
              <a:t>‹#›</a:t>
            </a:fld>
            <a:endParaRPr lang="en-US" sz="1000" dirty="0">
              <a:solidFill>
                <a:srgbClr val="808080"/>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38619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26022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32565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3963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05200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37653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40005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406546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9655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chemeClr val="bg2"/>
                </a:solidFill>
                <a:ea typeface="MS PGothic" pitchFamily="34" charset="-128"/>
              </a:rPr>
              <a:pPr eaLnBrk="0" hangingPunct="0">
                <a:spcBef>
                  <a:spcPct val="0"/>
                </a:spcBef>
              </a:pPr>
              <a:t>‹#›</a:t>
            </a:fld>
            <a:endParaRPr lang="en-US" sz="1000" dirty="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67211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4133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26" r:id="rId5"/>
    <p:sldLayoutId id="2147484531" r:id="rId6"/>
    <p:sldLayoutId id="2147484532" r:id="rId7"/>
    <p:sldLayoutId id="2147484533" r:id="rId8"/>
    <p:sldLayoutId id="2147484534" r:id="rId9"/>
    <p:sldLayoutId id="2147484535" r:id="rId10"/>
    <p:sldLayoutId id="2147484536" r:id="rId11"/>
    <p:sldLayoutId id="2147484551"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extLst>
      <p:ext uri="{BB962C8B-B14F-4D97-AF65-F5344CB8AC3E}">
        <p14:creationId xmlns:p14="http://schemas.microsoft.com/office/powerpoint/2010/main" val="4193066528"/>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knowledge.exlibrisgroup.com/Alma/Product_Documentation/Alma_Online_Help_(English)/Managing_Multiple_Institutions_Using_a_Network_Zone/06_Acquisitions_in_Consortia/01_Central_License_Negotiatio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4178" y="4926795"/>
            <a:ext cx="9138017" cy="664794"/>
          </a:xfrm>
        </p:spPr>
        <p:txBody>
          <a:bodyPr/>
          <a:lstStyle/>
          <a:p>
            <a:r>
              <a:rPr lang="en-US" sz="2200" dirty="0" smtClean="0"/>
              <a:t>Licenses and e-resources in the consortial environment</a:t>
            </a:r>
            <a:br>
              <a:rPr lang="en-US" sz="2200" dirty="0" smtClean="0"/>
            </a:br>
            <a:endParaRPr lang="he-IL" sz="2200" dirty="0"/>
          </a:p>
        </p:txBody>
      </p:sp>
      <p:sp>
        <p:nvSpPr>
          <p:cNvPr id="5" name="Text Placeholder 4"/>
          <p:cNvSpPr>
            <a:spLocks noGrp="1"/>
          </p:cNvSpPr>
          <p:nvPr>
            <p:ph type="body" sz="quarter" idx="4294967295"/>
          </p:nvPr>
        </p:nvSpPr>
        <p:spPr>
          <a:xfrm>
            <a:off x="535708" y="5925326"/>
            <a:ext cx="5687968" cy="460860"/>
          </a:xfrm>
        </p:spPr>
        <p:txBody>
          <a:bodyPr/>
          <a:lstStyle/>
          <a:p>
            <a:pPr marL="0" indent="0">
              <a:buNone/>
            </a:pPr>
            <a:r>
              <a:rPr lang="en-US" dirty="0" smtClean="0">
                <a:solidFill>
                  <a:schemeClr val="bg1"/>
                </a:solidFill>
              </a:rPr>
              <a:t>Yoel Kortick | Senior Librarian</a:t>
            </a:r>
            <a:endParaRPr lang="en-US" dirty="0">
              <a:solidFill>
                <a:schemeClr val="bg1"/>
              </a:solidFill>
            </a:endParaRPr>
          </a:p>
          <a:p>
            <a:pPr marL="0" indent="0">
              <a:buNone/>
            </a:pPr>
            <a:endParaRPr lang="en-US" dirty="0">
              <a:solidFill>
                <a:schemeClr val="bg1"/>
              </a:solidFill>
            </a:endParaRPr>
          </a:p>
        </p:txBody>
      </p:sp>
      <p:pic>
        <p:nvPicPr>
          <p:cNvPr id="1028" name="Picture 4" descr="Image result for Wirtschaftsuniversität Wi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55"/>
            <a:ext cx="9144000" cy="4815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810" y="6662379"/>
            <a:ext cx="4572000" cy="184666"/>
          </a:xfrm>
          <a:prstGeom prst="rect">
            <a:avLst/>
          </a:prstGeom>
        </p:spPr>
        <p:txBody>
          <a:bodyPr>
            <a:spAutoFit/>
          </a:bodyPr>
          <a:lstStyle/>
          <a:p>
            <a:pPr algn="l"/>
            <a:r>
              <a:rPr lang="en-US" sz="600" dirty="0">
                <a:solidFill>
                  <a:schemeClr val="bg1"/>
                </a:solidFill>
              </a:rPr>
              <a:t>https://www.wien.info/en/sightseeing/architecture-design/wu-campus</a:t>
            </a:r>
          </a:p>
        </p:txBody>
      </p:sp>
    </p:spTree>
    <p:extLst>
      <p:ext uri="{BB962C8B-B14F-4D97-AF65-F5344CB8AC3E}">
        <p14:creationId xmlns:p14="http://schemas.microsoft.com/office/powerpoint/2010/main" val="276156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Multiple contacts per member</a:t>
            </a:r>
          </a:p>
        </p:txBody>
      </p:sp>
      <p:sp>
        <p:nvSpPr>
          <p:cNvPr id="2" name="TextBox 1"/>
          <p:cNvSpPr txBox="1"/>
          <p:nvPr/>
        </p:nvSpPr>
        <p:spPr>
          <a:xfrm>
            <a:off x="188949" y="817461"/>
            <a:ext cx="8717936" cy="130576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Each contact gets added to Alma as a user (similar to the same process as when a contact gets added as a vendor)</a:t>
            </a:r>
            <a:endParaRPr lang="en-US" b="0" dirty="0" smtClean="0"/>
          </a:p>
        </p:txBody>
      </p:sp>
      <p:pic>
        <p:nvPicPr>
          <p:cNvPr id="4" name="Picture 3"/>
          <p:cNvPicPr>
            <a:picLocks noChangeAspect="1"/>
          </p:cNvPicPr>
          <p:nvPr/>
        </p:nvPicPr>
        <p:blipFill>
          <a:blip r:embed="rId3"/>
          <a:stretch>
            <a:fillRect/>
          </a:stretch>
        </p:blipFill>
        <p:spPr>
          <a:xfrm>
            <a:off x="1582535" y="3044950"/>
            <a:ext cx="5930763" cy="3110805"/>
          </a:xfrm>
          <a:prstGeom prst="rect">
            <a:avLst/>
          </a:prstGeom>
          <a:ln>
            <a:solidFill>
              <a:schemeClr val="tx1"/>
            </a:solidFill>
          </a:ln>
        </p:spPr>
      </p:pic>
      <p:sp>
        <p:nvSpPr>
          <p:cNvPr id="7" name="TextBox 6"/>
          <p:cNvSpPr txBox="1"/>
          <p:nvPr/>
        </p:nvSpPr>
        <p:spPr>
          <a:xfrm>
            <a:off x="4379975" y="2306286"/>
            <a:ext cx="4262955" cy="1477328"/>
          </a:xfrm>
          <a:prstGeom prst="rect">
            <a:avLst/>
          </a:prstGeom>
          <a:solidFill>
            <a:schemeClr val="bg1"/>
          </a:solidFill>
          <a:ln>
            <a:solidFill>
              <a:schemeClr val="tx1"/>
            </a:solidFill>
          </a:ln>
        </p:spPr>
        <p:txBody>
          <a:bodyPr wrap="square" rtlCol="0">
            <a:spAutoFit/>
          </a:bodyPr>
          <a:lstStyle/>
          <a:p>
            <a:pPr algn="l"/>
            <a:r>
              <a:rPr lang="en-US" b="0" dirty="0" smtClean="0"/>
              <a:t>Here we can see that when Lisa </a:t>
            </a:r>
            <a:r>
              <a:rPr lang="en-US" b="0" dirty="0" err="1" smtClean="0"/>
              <a:t>Etzioni</a:t>
            </a:r>
            <a:r>
              <a:rPr lang="en-US" b="0" dirty="0" smtClean="0"/>
              <a:t> was added as a contact for the first member of the license she was also added as a user with record type ‘Contact’ in Alma.</a:t>
            </a:r>
            <a:endParaRPr lang="en-US" b="0" dirty="0"/>
          </a:p>
        </p:txBody>
      </p:sp>
    </p:spTree>
    <p:extLst>
      <p:ext uri="{BB962C8B-B14F-4D97-AF65-F5344CB8AC3E}">
        <p14:creationId xmlns:p14="http://schemas.microsoft.com/office/powerpoint/2010/main" val="1884645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Adding Administrators to the License</a:t>
            </a:r>
            <a:endParaRPr lang="en-US" sz="2400" dirty="0"/>
          </a:p>
        </p:txBody>
      </p:sp>
      <p:sp>
        <p:nvSpPr>
          <p:cNvPr id="2" name="TextBox 1"/>
          <p:cNvSpPr txBox="1"/>
          <p:nvPr/>
        </p:nvSpPr>
        <p:spPr>
          <a:xfrm>
            <a:off x="188949" y="817460"/>
            <a:ext cx="8717936" cy="46086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It is also possible to add administrators to the license.</a:t>
            </a:r>
          </a:p>
          <a:p>
            <a:r>
              <a:rPr lang="en-GB" b="0" dirty="0" smtClean="0"/>
              <a:t>The administrators are chosen from the list of users already in Alma.</a:t>
            </a:r>
          </a:p>
          <a:p>
            <a:r>
              <a:rPr lang="en-GB" b="0" dirty="0" smtClean="0"/>
              <a:t>This differs from the “contacts” we already saw, which are added ‘on the fly’ and subsequently become users in Alma.</a:t>
            </a:r>
          </a:p>
          <a:p>
            <a:r>
              <a:rPr lang="en-GB" b="0" dirty="0" smtClean="0"/>
              <a:t>The administrators are added per license</a:t>
            </a:r>
          </a:p>
          <a:p>
            <a:r>
              <a:rPr lang="en-GB" b="0" dirty="0" smtClean="0"/>
              <a:t>The contacts are added per member of the license.</a:t>
            </a:r>
            <a:endParaRPr lang="en-US" b="0" dirty="0" smtClean="0"/>
          </a:p>
        </p:txBody>
      </p:sp>
    </p:spTree>
    <p:extLst>
      <p:ext uri="{BB962C8B-B14F-4D97-AF65-F5344CB8AC3E}">
        <p14:creationId xmlns:p14="http://schemas.microsoft.com/office/powerpoint/2010/main" val="3656109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Adding Administrators to the License</a:t>
            </a:r>
            <a:endParaRPr lang="en-US" sz="2400" dirty="0"/>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From the ‘Administrator’ tab we will click ‘Add Administrator’</a:t>
            </a:r>
            <a:endParaRPr lang="en-US" b="0" dirty="0" smtClean="0"/>
          </a:p>
        </p:txBody>
      </p:sp>
      <p:pic>
        <p:nvPicPr>
          <p:cNvPr id="3" name="Picture 2"/>
          <p:cNvPicPr>
            <a:picLocks noChangeAspect="1"/>
          </p:cNvPicPr>
          <p:nvPr/>
        </p:nvPicPr>
        <p:blipFill>
          <a:blip r:embed="rId3"/>
          <a:stretch>
            <a:fillRect/>
          </a:stretch>
        </p:blipFill>
        <p:spPr>
          <a:xfrm>
            <a:off x="117020" y="2014341"/>
            <a:ext cx="8961120" cy="2448439"/>
          </a:xfrm>
          <a:prstGeom prst="rect">
            <a:avLst/>
          </a:prstGeom>
          <a:ln>
            <a:solidFill>
              <a:schemeClr val="tx1"/>
            </a:solidFill>
          </a:ln>
        </p:spPr>
      </p:pic>
      <p:sp>
        <p:nvSpPr>
          <p:cNvPr id="5" name="Rectangle 4"/>
          <p:cNvSpPr/>
          <p:nvPr/>
        </p:nvSpPr>
        <p:spPr bwMode="auto">
          <a:xfrm>
            <a:off x="5685745" y="3238560"/>
            <a:ext cx="88331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7759615" y="3699997"/>
            <a:ext cx="1147270" cy="26667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1358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7099" y="1985761"/>
            <a:ext cx="8249801" cy="2886478"/>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Adding Administrators to the License</a:t>
            </a:r>
            <a:endParaRPr lang="en-US" sz="2400" dirty="0"/>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We can then search existing users, find a user, click him, and he gets added</a:t>
            </a:r>
            <a:endParaRPr lang="en-US" b="0" dirty="0" smtClean="0"/>
          </a:p>
        </p:txBody>
      </p:sp>
      <p:sp>
        <p:nvSpPr>
          <p:cNvPr id="5" name="Rectangle 4"/>
          <p:cNvSpPr/>
          <p:nvPr/>
        </p:nvSpPr>
        <p:spPr bwMode="auto">
          <a:xfrm>
            <a:off x="1691625" y="2468875"/>
            <a:ext cx="1766630" cy="41948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01831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1928604"/>
            <a:ext cx="8961120" cy="2575505"/>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Adding Administrators to the License</a:t>
            </a:r>
            <a:endParaRPr lang="en-US" sz="2400" dirty="0"/>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He has been added as an administrator</a:t>
            </a:r>
            <a:endParaRPr lang="en-US" b="0" dirty="0" smtClean="0"/>
          </a:p>
        </p:txBody>
      </p:sp>
      <p:sp>
        <p:nvSpPr>
          <p:cNvPr id="5" name="Rectangle 4"/>
          <p:cNvSpPr/>
          <p:nvPr/>
        </p:nvSpPr>
        <p:spPr bwMode="auto">
          <a:xfrm>
            <a:off x="195571" y="3851455"/>
            <a:ext cx="8562573" cy="65265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1416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65" y="1823813"/>
            <a:ext cx="8961120" cy="2760418"/>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Adding Administrators to the License</a:t>
            </a:r>
            <a:endParaRPr lang="en-US" sz="2400" dirty="0"/>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And now another administrator has been added</a:t>
            </a:r>
            <a:endParaRPr lang="en-US" b="0" dirty="0" smtClean="0"/>
          </a:p>
        </p:txBody>
      </p:sp>
      <p:sp>
        <p:nvSpPr>
          <p:cNvPr id="5" name="Rectangle 4"/>
          <p:cNvSpPr/>
          <p:nvPr/>
        </p:nvSpPr>
        <p:spPr bwMode="auto">
          <a:xfrm>
            <a:off x="195571" y="3697835"/>
            <a:ext cx="8562573" cy="88639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7632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16</a:t>
            </a:fld>
            <a:endParaRPr lang="en-US" dirty="0"/>
          </a:p>
        </p:txBody>
      </p:sp>
      <p:sp>
        <p:nvSpPr>
          <p:cNvPr id="5" name="Content Placeholder 4"/>
          <p:cNvSpPr txBox="1">
            <a:spLocks noGrp="1"/>
          </p:cNvSpPr>
          <p:nvPr>
            <p:ph idx="1"/>
          </p:nvPr>
        </p:nvSpPr>
        <p:spPr>
          <a:xfrm>
            <a:off x="658488" y="935624"/>
            <a:ext cx="8349710" cy="369332"/>
          </a:xfrm>
          <a:prstGeom prst="rect">
            <a:avLst/>
          </a:prstGeom>
          <a:noFill/>
        </p:spPr>
        <p:txBody>
          <a:bodyPr wrap="square" rtlCol="0">
            <a:spAutoFit/>
          </a:bodyPr>
          <a:lstStyle/>
          <a:p>
            <a:pPr marL="0" indent="0">
              <a:buNone/>
            </a:pPr>
            <a:r>
              <a:rPr lang="en-US" sz="1800" dirty="0"/>
              <a:t>Multiple contacts per member and adding administrators</a:t>
            </a:r>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sp>
        <p:nvSpPr>
          <p:cNvPr id="14" name="Content Placeholder 4"/>
          <p:cNvSpPr txBox="1">
            <a:spLocks/>
          </p:cNvSpPr>
          <p:nvPr/>
        </p:nvSpPr>
        <p:spPr bwMode="auto">
          <a:xfrm>
            <a:off x="677270" y="1710128"/>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16" name="Content Placeholder 4"/>
          <p:cNvSpPr txBox="1">
            <a:spLocks/>
          </p:cNvSpPr>
          <p:nvPr/>
        </p:nvSpPr>
        <p:spPr bwMode="auto">
          <a:xfrm>
            <a:off x="677270" y="243047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pic>
        <p:nvPicPr>
          <p:cNvPr id="17" name="Picture 16"/>
          <p:cNvPicPr>
            <a:picLocks noChangeAspect="1"/>
          </p:cNvPicPr>
          <p:nvPr/>
        </p:nvPicPr>
        <p:blipFill>
          <a:blip r:embed="rId10"/>
          <a:stretch>
            <a:fillRect/>
          </a:stretch>
        </p:blipFill>
        <p:spPr>
          <a:xfrm>
            <a:off x="78615" y="5963730"/>
            <a:ext cx="628738" cy="614480"/>
          </a:xfrm>
          <a:prstGeom prst="rect">
            <a:avLst/>
          </a:prstGeom>
        </p:spPr>
      </p:pic>
      <p:sp>
        <p:nvSpPr>
          <p:cNvPr id="18" name="Rectangle 17"/>
          <p:cNvSpPr/>
          <p:nvPr/>
        </p:nvSpPr>
        <p:spPr bwMode="auto">
          <a:xfrm>
            <a:off x="677270" y="1700775"/>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318477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0" name="Content Placeholder 4"/>
          <p:cNvSpPr txBox="1">
            <a:spLocks/>
          </p:cNvSpPr>
          <p:nvPr/>
        </p:nvSpPr>
        <p:spPr bwMode="auto">
          <a:xfrm>
            <a:off x="715675" y="391366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1" name="Content Placeholder 4"/>
          <p:cNvSpPr txBox="1">
            <a:spLocks/>
          </p:cNvSpPr>
          <p:nvPr/>
        </p:nvSpPr>
        <p:spPr bwMode="auto">
          <a:xfrm>
            <a:off x="715675" y="4610202"/>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2"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3970498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a:t>
            </a:r>
            <a:r>
              <a:rPr lang="en-US" sz="2400" dirty="0" smtClean="0"/>
              <a:t>Licensor</a:t>
            </a:r>
            <a:endParaRPr lang="en-US" sz="2400" dirty="0"/>
          </a:p>
        </p:txBody>
      </p:sp>
      <p:sp>
        <p:nvSpPr>
          <p:cNvPr id="2" name="TextBox 1"/>
          <p:cNvSpPr txBox="1"/>
          <p:nvPr/>
        </p:nvSpPr>
        <p:spPr>
          <a:xfrm>
            <a:off x="188949" y="817460"/>
            <a:ext cx="8717936" cy="322602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From the summary tab of the license it is possible to navigate directly to both the “Licensor” as well as to “Licensing agent”</a:t>
            </a:r>
          </a:p>
          <a:p>
            <a:r>
              <a:rPr lang="en-GB" b="0" dirty="0" smtClean="0"/>
              <a:t>After linking to the </a:t>
            </a:r>
            <a:r>
              <a:rPr lang="en-GB" b="0" dirty="0"/>
              <a:t>“Licensor” </a:t>
            </a:r>
            <a:r>
              <a:rPr lang="en-GB" b="0" dirty="0" smtClean="0"/>
              <a:t>or “Licensing </a:t>
            </a:r>
            <a:r>
              <a:rPr lang="en-GB" b="0" dirty="0"/>
              <a:t>agent</a:t>
            </a:r>
            <a:r>
              <a:rPr lang="en-GB" b="0" dirty="0" smtClean="0"/>
              <a:t>” and viewing relevant details the user can click “back” and return to the license.</a:t>
            </a:r>
            <a:endParaRPr lang="en-GB" b="0" dirty="0"/>
          </a:p>
          <a:p>
            <a:endParaRPr lang="en-US" b="0" dirty="0" smtClean="0"/>
          </a:p>
        </p:txBody>
      </p:sp>
    </p:spTree>
    <p:extLst>
      <p:ext uri="{BB962C8B-B14F-4D97-AF65-F5344CB8AC3E}">
        <p14:creationId xmlns:p14="http://schemas.microsoft.com/office/powerpoint/2010/main" val="9682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17" y="1708327"/>
            <a:ext cx="8961120" cy="4216998"/>
          </a:xfrm>
          <a:prstGeom prst="rect">
            <a:avLst/>
          </a:prstGeom>
          <a:ln>
            <a:solidFill>
              <a:schemeClr val="tx1"/>
            </a:solidFill>
          </a:ln>
        </p:spPr>
      </p:pic>
      <p:sp>
        <p:nvSpPr>
          <p:cNvPr id="23142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a:t>
            </a:r>
            <a:r>
              <a:rPr lang="en-US" sz="2400" dirty="0" smtClean="0"/>
              <a:t>Licensor</a:t>
            </a:r>
            <a:endParaRPr lang="en-US" sz="2400" dirty="0"/>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Here the “Licensor” of license ‘American Chemical Society’ is ‘ProQuest’ </a:t>
            </a:r>
            <a:endParaRPr lang="en-US" b="0" dirty="0" smtClean="0"/>
          </a:p>
        </p:txBody>
      </p:sp>
      <p:sp>
        <p:nvSpPr>
          <p:cNvPr id="5" name="Rectangle 4"/>
          <p:cNvSpPr/>
          <p:nvPr/>
        </p:nvSpPr>
        <p:spPr bwMode="auto">
          <a:xfrm>
            <a:off x="5109670" y="3928265"/>
            <a:ext cx="1764888"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233977" y="2200040"/>
            <a:ext cx="1764888"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103567" y="2968140"/>
            <a:ext cx="704743"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5987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65" y="1954640"/>
            <a:ext cx="8961120" cy="4047495"/>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Note that the ‘Licensor’ is a vendor in Alma and is designated as type ‘Licensor’</a:t>
            </a:r>
            <a:endParaRPr lang="en-US" b="0" dirty="0" smtClean="0"/>
          </a:p>
        </p:txBody>
      </p:sp>
      <p:sp>
        <p:nvSpPr>
          <p:cNvPr id="5" name="Rectangle 4"/>
          <p:cNvSpPr/>
          <p:nvPr/>
        </p:nvSpPr>
        <p:spPr bwMode="auto">
          <a:xfrm>
            <a:off x="3880710" y="5656490"/>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a:t>
            </a:r>
            <a:r>
              <a:rPr lang="en-US" sz="2400" dirty="0" smtClean="0"/>
              <a:t>Licensor</a:t>
            </a:r>
            <a:endParaRPr lang="en-US" sz="2400" dirty="0"/>
          </a:p>
        </p:txBody>
      </p:sp>
      <p:sp>
        <p:nvSpPr>
          <p:cNvPr id="6" name="Rectangle 5"/>
          <p:cNvSpPr/>
          <p:nvPr/>
        </p:nvSpPr>
        <p:spPr bwMode="auto">
          <a:xfrm>
            <a:off x="113024" y="2430470"/>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825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Preliminary note</a:t>
            </a:r>
            <a:endParaRPr lang="en-US" sz="2400" dirty="0"/>
          </a:p>
        </p:txBody>
      </p:sp>
      <p:sp>
        <p:nvSpPr>
          <p:cNvPr id="2" name="TextBox 1"/>
          <p:cNvSpPr txBox="1"/>
          <p:nvPr/>
        </p:nvSpPr>
        <p:spPr>
          <a:xfrm>
            <a:off x="188949" y="817459"/>
            <a:ext cx="8717936" cy="533829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This presentation focuses primarily on developments from November 2017 onwards which relate to Licenses and e-resources in the consortial environment.</a:t>
            </a:r>
          </a:p>
          <a:p>
            <a:r>
              <a:rPr lang="en-US" b="0" dirty="0"/>
              <a:t>It assumes as a </a:t>
            </a:r>
            <a:r>
              <a:rPr lang="en-US" b="0" dirty="0" smtClean="0"/>
              <a:t>prerequisite </a:t>
            </a:r>
            <a:r>
              <a:rPr lang="en-US" b="0" dirty="0"/>
              <a:t>a </a:t>
            </a:r>
            <a:r>
              <a:rPr lang="en-US" b="0" dirty="0" smtClean="0"/>
              <a:t>general </a:t>
            </a:r>
            <a:r>
              <a:rPr lang="en-US" b="0" dirty="0"/>
              <a:t>knowledge of </a:t>
            </a:r>
            <a:r>
              <a:rPr lang="en-US" b="0" dirty="0" smtClean="0"/>
              <a:t>“Centrally </a:t>
            </a:r>
            <a:r>
              <a:rPr lang="en-US" b="0" dirty="0"/>
              <a:t>Managed Licenses for Electronic Resources in a Network </a:t>
            </a:r>
            <a:r>
              <a:rPr lang="en-US" b="0" dirty="0" smtClean="0"/>
              <a:t>Zone” as described </a:t>
            </a:r>
            <a:r>
              <a:rPr lang="en-US" b="0" dirty="0"/>
              <a:t>in the On Line Help at </a:t>
            </a:r>
            <a:r>
              <a:rPr lang="en-US" b="0" dirty="0">
                <a:hlinkClick r:id="rId3"/>
              </a:rPr>
              <a:t>https://knowledge.exlibrisgroup.com/Alma/Product_Documentation/Alma_Online_Help_(English)/</a:t>
            </a:r>
            <a:r>
              <a:rPr lang="en-US" b="0" dirty="0" smtClean="0">
                <a:hlinkClick r:id="rId3"/>
              </a:rPr>
              <a:t>Managing_Multiple_Institutions_Using_a_Network_Zone/06_Acquisitions_in_Consortia/01_Central_License_Negotiation</a:t>
            </a:r>
            <a:r>
              <a:rPr lang="en-US" b="0" dirty="0" smtClean="0"/>
              <a:t> </a:t>
            </a:r>
          </a:p>
          <a:p>
            <a:endParaRPr lang="en-US" b="0" dirty="0" smtClean="0"/>
          </a:p>
          <a:p>
            <a:endParaRPr lang="en-US" b="0" dirty="0" smtClean="0"/>
          </a:p>
          <a:p>
            <a:endParaRPr lang="en-US" b="0" dirty="0" smtClean="0"/>
          </a:p>
        </p:txBody>
      </p:sp>
    </p:spTree>
    <p:extLst>
      <p:ext uri="{BB962C8B-B14F-4D97-AF65-F5344CB8AC3E}">
        <p14:creationId xmlns:p14="http://schemas.microsoft.com/office/powerpoint/2010/main" val="247723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617" y="2084825"/>
            <a:ext cx="8961120" cy="4216998"/>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From the Summary tab of the License we can click ‘View Vendor’ and view this vendor who is of type ‘Licensor’</a:t>
            </a:r>
          </a:p>
        </p:txBody>
      </p:sp>
      <p:sp>
        <p:nvSpPr>
          <p:cNvPr id="5" name="Rectangle 4"/>
          <p:cNvSpPr/>
          <p:nvPr/>
        </p:nvSpPr>
        <p:spPr bwMode="auto">
          <a:xfrm>
            <a:off x="7721210" y="4304763"/>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a:t>
            </a:r>
            <a:r>
              <a:rPr lang="en-US" sz="2400" dirty="0" smtClean="0"/>
              <a:t>Licensor</a:t>
            </a:r>
            <a:endParaRPr lang="en-US" sz="2400" dirty="0"/>
          </a:p>
        </p:txBody>
      </p:sp>
    </p:spTree>
    <p:extLst>
      <p:ext uri="{BB962C8B-B14F-4D97-AF65-F5344CB8AC3E}">
        <p14:creationId xmlns:p14="http://schemas.microsoft.com/office/powerpoint/2010/main" val="179775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65" y="2031819"/>
            <a:ext cx="8961120" cy="3778291"/>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After we have clicked ‘View Vendor’ we are brought directly to the licensor vendor</a:t>
            </a:r>
          </a:p>
        </p:txBody>
      </p:sp>
      <p:sp>
        <p:nvSpPr>
          <p:cNvPr id="5" name="Rectangle 4"/>
          <p:cNvSpPr/>
          <p:nvPr/>
        </p:nvSpPr>
        <p:spPr bwMode="auto">
          <a:xfrm>
            <a:off x="186483" y="2507280"/>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a:t>
            </a:r>
            <a:r>
              <a:rPr lang="en-US" sz="2400" dirty="0" smtClean="0"/>
              <a:t>Licensor</a:t>
            </a:r>
            <a:endParaRPr lang="en-US" sz="2400" dirty="0"/>
          </a:p>
        </p:txBody>
      </p:sp>
      <p:sp>
        <p:nvSpPr>
          <p:cNvPr id="3" name="TextBox 2"/>
          <p:cNvSpPr txBox="1"/>
          <p:nvPr/>
        </p:nvSpPr>
        <p:spPr>
          <a:xfrm>
            <a:off x="5647340" y="2356936"/>
            <a:ext cx="2496325" cy="646331"/>
          </a:xfrm>
          <a:prstGeom prst="rect">
            <a:avLst/>
          </a:prstGeom>
          <a:solidFill>
            <a:schemeClr val="bg1"/>
          </a:solidFill>
          <a:ln>
            <a:solidFill>
              <a:srgbClr val="FF0000"/>
            </a:solidFill>
          </a:ln>
        </p:spPr>
        <p:txBody>
          <a:bodyPr wrap="square" rtlCol="0">
            <a:spAutoFit/>
          </a:bodyPr>
          <a:lstStyle/>
          <a:p>
            <a:pPr algn="l"/>
            <a:r>
              <a:rPr lang="en-US" b="0" dirty="0" smtClean="0"/>
              <a:t>“Back” returns the user to the license</a:t>
            </a:r>
            <a:endParaRPr lang="en-US" b="0" dirty="0"/>
          </a:p>
        </p:txBody>
      </p:sp>
      <p:sp>
        <p:nvSpPr>
          <p:cNvPr id="7" name="Rectangle 6"/>
          <p:cNvSpPr/>
          <p:nvPr/>
        </p:nvSpPr>
        <p:spPr bwMode="auto">
          <a:xfrm>
            <a:off x="8450905" y="2031819"/>
            <a:ext cx="455980" cy="28343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p:nvPr/>
        </p:nvCxnSpPr>
        <p:spPr bwMode="auto">
          <a:xfrm flipV="1">
            <a:off x="8028450" y="2161635"/>
            <a:ext cx="345645" cy="19530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22934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65" y="2134684"/>
            <a:ext cx="8961120" cy="4174691"/>
          </a:xfrm>
          <a:prstGeom prst="rect">
            <a:avLst/>
          </a:prstGeom>
          <a:ln>
            <a:solidFill>
              <a:schemeClr val="tx1"/>
            </a:solidFill>
          </a:ln>
        </p:spPr>
      </p:pic>
      <p:sp>
        <p:nvSpPr>
          <p:cNvPr id="23142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Licensing agent</a:t>
            </a:r>
          </a:p>
        </p:txBody>
      </p:sp>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Here we have added licensing agent “</a:t>
            </a:r>
            <a:r>
              <a:rPr lang="en-US" b="0" dirty="0"/>
              <a:t>Jimmy Smith Resources Licensing </a:t>
            </a:r>
            <a:r>
              <a:rPr lang="en-US" b="0" dirty="0" smtClean="0"/>
              <a:t>Agent” (code JSRLA) to the negotiated license</a:t>
            </a:r>
          </a:p>
        </p:txBody>
      </p:sp>
      <p:sp>
        <p:nvSpPr>
          <p:cNvPr id="5" name="Rectangle 4"/>
          <p:cNvSpPr/>
          <p:nvPr/>
        </p:nvSpPr>
        <p:spPr bwMode="auto">
          <a:xfrm>
            <a:off x="501070" y="5963730"/>
            <a:ext cx="1764888"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155425" y="3313785"/>
            <a:ext cx="69129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9777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2238445"/>
            <a:ext cx="8961120" cy="3874855"/>
          </a:xfrm>
          <a:prstGeom prst="rect">
            <a:avLst/>
          </a:prstGeom>
          <a:ln>
            <a:solidFill>
              <a:schemeClr val="tx1"/>
            </a:solidFill>
          </a:ln>
        </p:spPr>
      </p:pic>
      <p:sp>
        <p:nvSpPr>
          <p:cNvPr id="2" name="TextBox 1"/>
          <p:cNvSpPr txBox="1"/>
          <p:nvPr/>
        </p:nvSpPr>
        <p:spPr>
          <a:xfrm>
            <a:off x="40210" y="817460"/>
            <a:ext cx="9047672" cy="122896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Note that like the ‘Licensor’ which we previously saw, the Licensing Agent is a vendor in Alma and is designated as type ‘Licensor’</a:t>
            </a:r>
            <a:endParaRPr lang="en-US" b="0" dirty="0" smtClean="0"/>
          </a:p>
        </p:txBody>
      </p:sp>
      <p:sp>
        <p:nvSpPr>
          <p:cNvPr id="5" name="Rectangle 4"/>
          <p:cNvSpPr/>
          <p:nvPr/>
        </p:nvSpPr>
        <p:spPr bwMode="auto">
          <a:xfrm>
            <a:off x="3880710" y="5694895"/>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Licensing agent</a:t>
            </a:r>
          </a:p>
        </p:txBody>
      </p:sp>
    </p:spTree>
    <p:extLst>
      <p:ext uri="{BB962C8B-B14F-4D97-AF65-F5344CB8AC3E}">
        <p14:creationId xmlns:p14="http://schemas.microsoft.com/office/powerpoint/2010/main" val="1089796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7020" y="2079446"/>
            <a:ext cx="8961120" cy="4153119"/>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From the Summary tab of the License we can click ‘View Vendor’ and view this Licensing Agent vendor who is of type ‘Licensor’</a:t>
            </a:r>
          </a:p>
        </p:txBody>
      </p:sp>
      <p:sp>
        <p:nvSpPr>
          <p:cNvPr id="5" name="Rectangle 4"/>
          <p:cNvSpPr/>
          <p:nvPr/>
        </p:nvSpPr>
        <p:spPr bwMode="auto">
          <a:xfrm>
            <a:off x="3227825" y="5886920"/>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Licensing agent</a:t>
            </a:r>
          </a:p>
        </p:txBody>
      </p:sp>
    </p:spTree>
    <p:extLst>
      <p:ext uri="{BB962C8B-B14F-4D97-AF65-F5344CB8AC3E}">
        <p14:creationId xmlns:p14="http://schemas.microsoft.com/office/powerpoint/2010/main" val="3322930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1948789"/>
            <a:ext cx="8961120" cy="3784511"/>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After we have clicked ‘View Vendor’ we are brought directly to the licensing agent</a:t>
            </a: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a:t>Navigate </a:t>
            </a:r>
            <a:r>
              <a:rPr lang="en-US" sz="2400" dirty="0" smtClean="0"/>
              <a:t>from License </a:t>
            </a:r>
            <a:r>
              <a:rPr lang="en-US" sz="2400" dirty="0"/>
              <a:t>Summary to Licensing agent</a:t>
            </a:r>
          </a:p>
        </p:txBody>
      </p:sp>
      <p:sp>
        <p:nvSpPr>
          <p:cNvPr id="7" name="Rectangle 6"/>
          <p:cNvSpPr/>
          <p:nvPr/>
        </p:nvSpPr>
        <p:spPr bwMode="auto">
          <a:xfrm>
            <a:off x="198770" y="2392065"/>
            <a:ext cx="2683409"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5767435" y="2294727"/>
            <a:ext cx="2496325" cy="646331"/>
          </a:xfrm>
          <a:prstGeom prst="rect">
            <a:avLst/>
          </a:prstGeom>
          <a:solidFill>
            <a:schemeClr val="bg1"/>
          </a:solidFill>
          <a:ln>
            <a:solidFill>
              <a:srgbClr val="FF0000"/>
            </a:solidFill>
          </a:ln>
        </p:spPr>
        <p:txBody>
          <a:bodyPr wrap="square" rtlCol="0">
            <a:spAutoFit/>
          </a:bodyPr>
          <a:lstStyle/>
          <a:p>
            <a:pPr algn="l"/>
            <a:r>
              <a:rPr lang="en-US" b="0" dirty="0" smtClean="0"/>
              <a:t>“Back” returns the user to the license</a:t>
            </a:r>
            <a:endParaRPr lang="en-US" b="0" dirty="0"/>
          </a:p>
        </p:txBody>
      </p:sp>
      <p:sp>
        <p:nvSpPr>
          <p:cNvPr id="9" name="Rectangle 8"/>
          <p:cNvSpPr/>
          <p:nvPr/>
        </p:nvSpPr>
        <p:spPr bwMode="auto">
          <a:xfrm>
            <a:off x="8571000" y="1969610"/>
            <a:ext cx="455980" cy="28343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V="1">
            <a:off x="8148545" y="2099426"/>
            <a:ext cx="345645" cy="19530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1951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2675"/>
            <a:ext cx="8349710" cy="369332"/>
          </a:xfrm>
          <a:prstGeom prst="rect">
            <a:avLst/>
          </a:prstGeom>
          <a:noFill/>
        </p:spPr>
        <p:txBody>
          <a:bodyPr wrap="square" rtlCol="0">
            <a:spAutoFit/>
          </a:bodyPr>
          <a:lstStyle/>
          <a:p>
            <a:pPr marL="0" indent="0">
              <a:buNone/>
            </a:pPr>
            <a:r>
              <a:rPr lang="en-US" sz="1800" dirty="0"/>
              <a:t>Multiple contacts per member and adding administrators</a:t>
            </a:r>
          </a:p>
        </p:txBody>
      </p:sp>
      <p:sp>
        <p:nvSpPr>
          <p:cNvPr id="23" name="Content Placeholder 4"/>
          <p:cNvSpPr txBox="1">
            <a:spLocks/>
          </p:cNvSpPr>
          <p:nvPr/>
        </p:nvSpPr>
        <p:spPr bwMode="auto">
          <a:xfrm>
            <a:off x="677270" y="17007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3982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16415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1539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2430470"/>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15117"/>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3314426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8615" y="1815990"/>
            <a:ext cx="8961120" cy="4252172"/>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If the license in the network zone and is designated as “Shared License” …</a:t>
            </a: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sp>
        <p:nvSpPr>
          <p:cNvPr id="7" name="Rectangle 6"/>
          <p:cNvSpPr/>
          <p:nvPr/>
        </p:nvSpPr>
        <p:spPr bwMode="auto">
          <a:xfrm>
            <a:off x="654691" y="3429000"/>
            <a:ext cx="130577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737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949" y="2468037"/>
            <a:ext cx="8799626" cy="2266069"/>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Then the ‘Negotiated’ column is checked and the license can be distributed to the members</a:t>
            </a:r>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sp>
        <p:nvSpPr>
          <p:cNvPr id="7" name="Rectangle 6"/>
          <p:cNvSpPr/>
          <p:nvPr/>
        </p:nvSpPr>
        <p:spPr bwMode="auto">
          <a:xfrm>
            <a:off x="424260" y="3160165"/>
            <a:ext cx="4992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644400" y="4397906"/>
            <a:ext cx="103693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98170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272675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a:t>The license will be </a:t>
            </a:r>
            <a:r>
              <a:rPr lang="en-GB" b="0" dirty="0" smtClean="0"/>
              <a:t>distributed either </a:t>
            </a:r>
            <a:r>
              <a:rPr lang="en-GB" b="0" dirty="0"/>
              <a:t>by clicking “Distribute </a:t>
            </a:r>
            <a:r>
              <a:rPr lang="en-GB" b="0" dirty="0" smtClean="0"/>
              <a:t>to member” or via the scheduled job ‘</a:t>
            </a:r>
            <a:r>
              <a:rPr lang="en-US" b="0" dirty="0"/>
              <a:t>Distribute network Acquisition changes to </a:t>
            </a:r>
            <a:r>
              <a:rPr lang="en-US" b="0" dirty="0" smtClean="0"/>
              <a:t>members’.</a:t>
            </a:r>
          </a:p>
          <a:p>
            <a:r>
              <a:rPr lang="en-US" b="0" dirty="0" smtClean="0"/>
              <a:t>Let’s see what happens when we distribute a negotiated license.</a:t>
            </a:r>
          </a:p>
          <a:p>
            <a:r>
              <a:rPr lang="en-US" b="0" dirty="0" smtClean="0"/>
              <a:t>The job </a:t>
            </a:r>
            <a:r>
              <a:rPr lang="en-GB" b="0" dirty="0"/>
              <a:t>‘</a:t>
            </a:r>
            <a:r>
              <a:rPr lang="en-US" b="0" dirty="0"/>
              <a:t>Distribute network Acquisition changes to members</a:t>
            </a:r>
            <a:r>
              <a:rPr lang="en-US" b="0" dirty="0" smtClean="0"/>
              <a:t>’ </a:t>
            </a:r>
            <a:r>
              <a:rPr lang="en-GB" b="0" dirty="0" smtClean="0"/>
              <a:t>has completed.</a:t>
            </a:r>
            <a:endParaRPr lang="en-GB" b="0" dirty="0"/>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pic>
        <p:nvPicPr>
          <p:cNvPr id="4" name="Picture 3"/>
          <p:cNvPicPr>
            <a:picLocks noChangeAspect="1"/>
          </p:cNvPicPr>
          <p:nvPr/>
        </p:nvPicPr>
        <p:blipFill>
          <a:blip r:embed="rId3"/>
          <a:stretch>
            <a:fillRect/>
          </a:stretch>
        </p:blipFill>
        <p:spPr>
          <a:xfrm>
            <a:off x="306604" y="4734770"/>
            <a:ext cx="8482625" cy="1323829"/>
          </a:xfrm>
          <a:prstGeom prst="rect">
            <a:avLst/>
          </a:prstGeom>
          <a:ln>
            <a:solidFill>
              <a:schemeClr val="tx1"/>
            </a:solidFill>
          </a:ln>
        </p:spPr>
      </p:pic>
    </p:spTree>
    <p:extLst>
      <p:ext uri="{BB962C8B-B14F-4D97-AF65-F5344CB8AC3E}">
        <p14:creationId xmlns:p14="http://schemas.microsoft.com/office/powerpoint/2010/main" val="1832890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Preliminary note</a:t>
            </a:r>
            <a:endParaRPr lang="en-US" sz="2400" dirty="0"/>
          </a:p>
        </p:txBody>
      </p:sp>
      <p:sp>
        <p:nvSpPr>
          <p:cNvPr id="2" name="TextBox 1"/>
          <p:cNvSpPr txBox="1"/>
          <p:nvPr/>
        </p:nvSpPr>
        <p:spPr>
          <a:xfrm>
            <a:off x="188949" y="817459"/>
            <a:ext cx="8717936" cy="533829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In some cases existing functionality is repeated here within the context of the new functionality.</a:t>
            </a:r>
          </a:p>
          <a:p>
            <a:r>
              <a:rPr lang="en-US" b="0" dirty="0" smtClean="0"/>
              <a:t>This is done in order to make the explanations of the new functionality relevant.</a:t>
            </a:r>
          </a:p>
          <a:p>
            <a:r>
              <a:rPr lang="en-US" b="0" dirty="0" smtClean="0"/>
              <a:t>Each section here builds on previous sections, and is best viewed in it’s entirety in the order presented here.</a:t>
            </a:r>
          </a:p>
        </p:txBody>
      </p:sp>
    </p:spTree>
    <p:extLst>
      <p:ext uri="{BB962C8B-B14F-4D97-AF65-F5344CB8AC3E}">
        <p14:creationId xmlns:p14="http://schemas.microsoft.com/office/powerpoint/2010/main" val="2219508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Here is the distributed license in the member institution.</a:t>
            </a:r>
            <a:endParaRPr lang="en-GB" b="0" dirty="0"/>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pic>
        <p:nvPicPr>
          <p:cNvPr id="3" name="Picture 2"/>
          <p:cNvPicPr>
            <a:picLocks noChangeAspect="1"/>
          </p:cNvPicPr>
          <p:nvPr/>
        </p:nvPicPr>
        <p:blipFill>
          <a:blip r:embed="rId3"/>
          <a:stretch>
            <a:fillRect/>
          </a:stretch>
        </p:blipFill>
        <p:spPr>
          <a:xfrm>
            <a:off x="104265" y="2152472"/>
            <a:ext cx="8961120" cy="2269924"/>
          </a:xfrm>
          <a:prstGeom prst="rect">
            <a:avLst/>
          </a:prstGeom>
          <a:ln>
            <a:solidFill>
              <a:schemeClr val="tx1"/>
            </a:solidFill>
          </a:ln>
        </p:spPr>
      </p:pic>
      <p:sp>
        <p:nvSpPr>
          <p:cNvPr id="7" name="TextBox 6"/>
          <p:cNvSpPr txBox="1"/>
          <p:nvPr/>
        </p:nvSpPr>
        <p:spPr>
          <a:xfrm>
            <a:off x="347450" y="5287158"/>
            <a:ext cx="4262955" cy="369332"/>
          </a:xfrm>
          <a:prstGeom prst="rect">
            <a:avLst/>
          </a:prstGeom>
          <a:noFill/>
          <a:ln>
            <a:solidFill>
              <a:schemeClr val="tx1"/>
            </a:solidFill>
          </a:ln>
        </p:spPr>
        <p:txBody>
          <a:bodyPr wrap="square" rtlCol="0">
            <a:spAutoFit/>
          </a:bodyPr>
          <a:lstStyle/>
          <a:p>
            <a:pPr algn="l"/>
            <a:r>
              <a:rPr lang="en-US" b="0" dirty="0" smtClean="0"/>
              <a:t>It is clear that the license is shared</a:t>
            </a:r>
            <a:endParaRPr lang="en-US" b="0" dirty="0"/>
          </a:p>
        </p:txBody>
      </p:sp>
      <p:cxnSp>
        <p:nvCxnSpPr>
          <p:cNvPr id="8" name="Straight Arrow Connector 7"/>
          <p:cNvCxnSpPr/>
          <p:nvPr/>
        </p:nvCxnSpPr>
        <p:spPr bwMode="auto">
          <a:xfrm flipH="1" flipV="1">
            <a:off x="693095" y="4323364"/>
            <a:ext cx="76810" cy="96379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1820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4265" y="2735610"/>
            <a:ext cx="8961120" cy="2575235"/>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The shared license cannot be edited, it can only be viewed.</a:t>
            </a:r>
          </a:p>
          <a:p>
            <a:r>
              <a:rPr lang="en-US" b="0" dirty="0" smtClean="0"/>
              <a:t>It is possible however to create an amendment to the license.</a:t>
            </a:r>
            <a:endParaRPr lang="en-GB" b="0" dirty="0"/>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cxnSp>
        <p:nvCxnSpPr>
          <p:cNvPr id="8" name="Straight Arrow Connector 7"/>
          <p:cNvCxnSpPr/>
          <p:nvPr/>
        </p:nvCxnSpPr>
        <p:spPr bwMode="auto">
          <a:xfrm>
            <a:off x="5877770" y="4773175"/>
            <a:ext cx="1651415" cy="3473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19791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265" y="2200040"/>
            <a:ext cx="8961120" cy="3930903"/>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The information in the ‘Summary’ and ‘License Terms’ tabs are shared with the member</a:t>
            </a:r>
            <a:endParaRPr lang="en-GB" b="0" dirty="0"/>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sp>
        <p:nvSpPr>
          <p:cNvPr id="5" name="Rectangle 4"/>
          <p:cNvSpPr/>
          <p:nvPr/>
        </p:nvSpPr>
        <p:spPr bwMode="auto">
          <a:xfrm>
            <a:off x="117020" y="3582620"/>
            <a:ext cx="789204"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63643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2235" y="2908195"/>
            <a:ext cx="8598816" cy="2441055"/>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The ‘Administrators’ are not shared with the member.</a:t>
            </a:r>
          </a:p>
          <a:p>
            <a:r>
              <a:rPr lang="en-US" b="0" dirty="0" smtClean="0"/>
              <a:t>There is no ‘Negotiation Details’ tab in the member institution</a:t>
            </a:r>
            <a:endParaRPr lang="en-GB" b="0" dirty="0"/>
          </a:p>
        </p:txBody>
      </p:sp>
      <p:sp>
        <p:nvSpPr>
          <p:cNvPr id="6" name="Rectangle 2"/>
          <p:cNvSpPr>
            <a:spLocks noGrp="1" noChangeArrowheads="1"/>
          </p:cNvSpPr>
          <p:nvPr>
            <p:ph type="title" idx="4294967295"/>
          </p:nvPr>
        </p:nvSpPr>
        <p:spPr>
          <a:xfrm>
            <a:off x="90617" y="164575"/>
            <a:ext cx="9047673" cy="533400"/>
          </a:xfrm>
        </p:spPr>
        <p:txBody>
          <a:bodyPr/>
          <a:lstStyle/>
          <a:p>
            <a:pPr eaLnBrk="1" hangingPunct="1">
              <a:spcBef>
                <a:spcPct val="50000"/>
              </a:spcBef>
            </a:pPr>
            <a:r>
              <a:rPr lang="en-US" sz="2400" dirty="0" smtClean="0"/>
              <a:t>Distributing the negotiated license</a:t>
            </a:r>
            <a:endParaRPr lang="en-US" sz="2400" dirty="0"/>
          </a:p>
        </p:txBody>
      </p:sp>
      <p:cxnSp>
        <p:nvCxnSpPr>
          <p:cNvPr id="8" name="Straight Arrow Connector 7"/>
          <p:cNvCxnSpPr/>
          <p:nvPr/>
        </p:nvCxnSpPr>
        <p:spPr bwMode="auto">
          <a:xfrm flipH="1" flipV="1">
            <a:off x="5570530" y="4539076"/>
            <a:ext cx="499265" cy="111741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9" name="Rectangle 8"/>
          <p:cNvSpPr/>
          <p:nvPr/>
        </p:nvSpPr>
        <p:spPr bwMode="auto">
          <a:xfrm>
            <a:off x="3803900" y="4734770"/>
            <a:ext cx="1382580" cy="43982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3812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34</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2675"/>
            <a:ext cx="8349710" cy="369332"/>
          </a:xfrm>
          <a:prstGeom prst="rect">
            <a:avLst/>
          </a:prstGeom>
          <a:noFill/>
        </p:spPr>
        <p:txBody>
          <a:bodyPr wrap="square" rtlCol="0">
            <a:spAutoFit/>
          </a:bodyPr>
          <a:lstStyle/>
          <a:p>
            <a:pPr marL="0" indent="0">
              <a:buNone/>
            </a:pPr>
            <a:r>
              <a:rPr lang="en-US" sz="1800" dirty="0"/>
              <a:t>Multiple contacts per member and adding administrators</a:t>
            </a:r>
          </a:p>
        </p:txBody>
      </p:sp>
      <p:sp>
        <p:nvSpPr>
          <p:cNvPr id="23" name="Content Placeholder 4"/>
          <p:cNvSpPr txBox="1">
            <a:spLocks/>
          </p:cNvSpPr>
          <p:nvPr/>
        </p:nvSpPr>
        <p:spPr bwMode="auto">
          <a:xfrm>
            <a:off x="677270" y="1730748"/>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688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223184"/>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7442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3227622"/>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74142"/>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537663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After the distribution we have this in the institution</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7" name="TextBox 9"/>
          <p:cNvSpPr txBox="1"/>
          <p:nvPr/>
        </p:nvSpPr>
        <p:spPr>
          <a:xfrm>
            <a:off x="0" y="6657945"/>
            <a:ext cx="1190555" cy="200055"/>
          </a:xfrm>
          <a:prstGeom prst="rect">
            <a:avLst/>
          </a:prstGeom>
          <a:noFill/>
        </p:spPr>
        <p:txBody>
          <a:bodyPr wrap="square" rtlCol="0">
            <a:spAutoFit/>
          </a:bodyPr>
          <a:ls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a:lstStyle>
          <a:p>
            <a:pPr algn="l"/>
            <a:r>
              <a:rPr lang="en-US" sz="700" b="0" dirty="0" smtClean="0"/>
              <a:t>URM-62449 </a:t>
            </a:r>
            <a:endParaRPr lang="en-US" sz="700" b="0" dirty="0"/>
          </a:p>
        </p:txBody>
      </p:sp>
      <p:pic>
        <p:nvPicPr>
          <p:cNvPr id="10" name="Picture 9"/>
          <p:cNvPicPr>
            <a:picLocks noChangeAspect="1"/>
          </p:cNvPicPr>
          <p:nvPr/>
        </p:nvPicPr>
        <p:blipFill>
          <a:blip r:embed="rId3"/>
          <a:stretch>
            <a:fillRect/>
          </a:stretch>
        </p:blipFill>
        <p:spPr>
          <a:xfrm>
            <a:off x="433117" y="1278320"/>
            <a:ext cx="8229600" cy="1653671"/>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433117" y="3868784"/>
            <a:ext cx="8229600" cy="2210161"/>
          </a:xfrm>
          <a:prstGeom prst="rect">
            <a:avLst/>
          </a:prstGeom>
          <a:ln>
            <a:solidFill>
              <a:schemeClr val="tx1"/>
            </a:solidFill>
          </a:ln>
        </p:spPr>
      </p:pic>
      <p:sp>
        <p:nvSpPr>
          <p:cNvPr id="12" name="TextBox 11"/>
          <p:cNvSpPr txBox="1"/>
          <p:nvPr/>
        </p:nvSpPr>
        <p:spPr>
          <a:xfrm>
            <a:off x="2882180" y="5174554"/>
            <a:ext cx="2765160" cy="646331"/>
          </a:xfrm>
          <a:prstGeom prst="rect">
            <a:avLst/>
          </a:prstGeom>
          <a:noFill/>
          <a:ln>
            <a:solidFill>
              <a:schemeClr val="tx1"/>
            </a:solidFill>
          </a:ln>
        </p:spPr>
        <p:txBody>
          <a:bodyPr wrap="square" rtlCol="0">
            <a:spAutoFit/>
          </a:bodyPr>
          <a:lstStyle/>
          <a:p>
            <a:pPr algn="l"/>
            <a:r>
              <a:rPr lang="en-US" b="0" dirty="0" smtClean="0"/>
              <a:t>In the network with full action options</a:t>
            </a:r>
            <a:endParaRPr lang="en-US" b="0" dirty="0"/>
          </a:p>
        </p:txBody>
      </p:sp>
      <p:cxnSp>
        <p:nvCxnSpPr>
          <p:cNvPr id="13" name="Straight Arrow Connector 12"/>
          <p:cNvCxnSpPr/>
          <p:nvPr/>
        </p:nvCxnSpPr>
        <p:spPr bwMode="auto">
          <a:xfrm flipV="1">
            <a:off x="5724150" y="5289769"/>
            <a:ext cx="1766630" cy="11521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4" name="TextBox 13"/>
          <p:cNvSpPr txBox="1"/>
          <p:nvPr/>
        </p:nvSpPr>
        <p:spPr>
          <a:xfrm>
            <a:off x="2843775" y="2276850"/>
            <a:ext cx="2765160" cy="646331"/>
          </a:xfrm>
          <a:prstGeom prst="rect">
            <a:avLst/>
          </a:prstGeom>
          <a:noFill/>
          <a:ln>
            <a:solidFill>
              <a:schemeClr val="tx1"/>
            </a:solidFill>
          </a:ln>
        </p:spPr>
        <p:txBody>
          <a:bodyPr wrap="square" rtlCol="0">
            <a:spAutoFit/>
          </a:bodyPr>
          <a:lstStyle/>
          <a:p>
            <a:pPr algn="l"/>
            <a:r>
              <a:rPr lang="en-US" b="0" dirty="0" smtClean="0"/>
              <a:t>In member institution with limited options </a:t>
            </a:r>
            <a:endParaRPr lang="en-US" b="0" dirty="0"/>
          </a:p>
        </p:txBody>
      </p:sp>
      <p:cxnSp>
        <p:nvCxnSpPr>
          <p:cNvPr id="15" name="Straight Arrow Connector 14"/>
          <p:cNvCxnSpPr/>
          <p:nvPr/>
        </p:nvCxnSpPr>
        <p:spPr bwMode="auto">
          <a:xfrm flipV="1">
            <a:off x="5685745" y="2507280"/>
            <a:ext cx="1766630" cy="11521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6" name="TextBox 15"/>
          <p:cNvSpPr txBox="1"/>
          <p:nvPr/>
        </p:nvSpPr>
        <p:spPr>
          <a:xfrm>
            <a:off x="193829" y="3313785"/>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We still have this in the network</a:t>
            </a:r>
            <a:endParaRPr lang="en-GB" sz="2000" b="0" dirty="0"/>
          </a:p>
        </p:txBody>
      </p:sp>
    </p:spTree>
    <p:extLst>
      <p:ext uri="{BB962C8B-B14F-4D97-AF65-F5344CB8AC3E}">
        <p14:creationId xmlns:p14="http://schemas.microsoft.com/office/powerpoint/2010/main" val="11656040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1070" y="3659430"/>
            <a:ext cx="8229600" cy="1608454"/>
          </a:xfrm>
          <a:prstGeom prst="rect">
            <a:avLst/>
          </a:prstGeom>
          <a:ln>
            <a:solidFill>
              <a:schemeClr val="tx1"/>
            </a:solidFill>
          </a:ln>
        </p:spPr>
      </p:pic>
      <p:sp>
        <p:nvSpPr>
          <p:cNvPr id="2" name="TextBox 1"/>
          <p:cNvSpPr txBox="1"/>
          <p:nvPr/>
        </p:nvSpPr>
        <p:spPr>
          <a:xfrm>
            <a:off x="188949" y="817460"/>
            <a:ext cx="8717936" cy="222749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In the member institution we cannot edit the shared license, but we can create an amendment to it.</a:t>
            </a:r>
          </a:p>
          <a:p>
            <a:r>
              <a:rPr lang="en-US" sz="2000" b="0" dirty="0" smtClean="0"/>
              <a:t>The amendment can reflect anything “local” to the specific institution.</a:t>
            </a:r>
          </a:p>
          <a:p>
            <a:r>
              <a:rPr lang="en-US" sz="2000" b="0" dirty="0" smtClean="0"/>
              <a:t>If an amendment is created then it in essence modifies the properties </a:t>
            </a:r>
            <a:r>
              <a:rPr lang="en-US" sz="2000" b="0" dirty="0"/>
              <a:t>of the base license. Amendments added to a license override the base license.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4" name="Rectangle 3"/>
          <p:cNvSpPr/>
          <p:nvPr/>
        </p:nvSpPr>
        <p:spPr bwMode="auto">
          <a:xfrm>
            <a:off x="7605994" y="4773175"/>
            <a:ext cx="960125" cy="19202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55765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615" y="1508750"/>
            <a:ext cx="8961120" cy="4120131"/>
          </a:xfrm>
          <a:prstGeom prst="rect">
            <a:avLst/>
          </a:prstGeom>
          <a:ln>
            <a:solidFill>
              <a:schemeClr val="tx1"/>
            </a:solidFill>
          </a:ln>
        </p:spPr>
      </p:pic>
      <p:sp>
        <p:nvSpPr>
          <p:cNvPr id="2" name="TextBox 1"/>
          <p:cNvSpPr txBox="1"/>
          <p:nvPr/>
        </p:nvSpPr>
        <p:spPr>
          <a:xfrm>
            <a:off x="188949" y="817460"/>
            <a:ext cx="8717936" cy="222749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A unique name and code have been given to the amendment.</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4" name="Rectangle 3"/>
          <p:cNvSpPr/>
          <p:nvPr/>
        </p:nvSpPr>
        <p:spPr bwMode="auto">
          <a:xfrm>
            <a:off x="4802430" y="3275380"/>
            <a:ext cx="172822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846715" y="3275379"/>
            <a:ext cx="241951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0102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537" y="1562100"/>
            <a:ext cx="8924925" cy="3733800"/>
          </a:xfrm>
          <a:prstGeom prst="rect">
            <a:avLst/>
          </a:prstGeom>
        </p:spPr>
      </p:pic>
      <p:sp>
        <p:nvSpPr>
          <p:cNvPr id="2" name="TextBox 1"/>
          <p:cNvSpPr txBox="1"/>
          <p:nvPr/>
        </p:nvSpPr>
        <p:spPr>
          <a:xfrm>
            <a:off x="188949" y="817460"/>
            <a:ext cx="8717936" cy="222749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Modify the license terms as desired</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8" name="Rectangle 7"/>
          <p:cNvSpPr/>
          <p:nvPr/>
        </p:nvSpPr>
        <p:spPr bwMode="auto">
          <a:xfrm>
            <a:off x="808310" y="2891330"/>
            <a:ext cx="92172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5487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43781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After saving and viewing the license terms of the amendment you can see </a:t>
            </a:r>
          </a:p>
          <a:p>
            <a:pPr marL="457200" indent="-457200">
              <a:buFont typeface="+mj-lt"/>
              <a:buAutoNum type="arabicPeriod"/>
            </a:pPr>
            <a:r>
              <a:rPr lang="en-US" sz="2400" b="0" dirty="0"/>
              <a:t>W</a:t>
            </a:r>
            <a:r>
              <a:rPr lang="en-US" sz="2400" b="0" dirty="0" smtClean="0"/>
              <a:t>hich license terms are from the “base” (license from the network) </a:t>
            </a:r>
          </a:p>
          <a:p>
            <a:pPr marL="457200" indent="-457200">
              <a:buFont typeface="+mj-lt"/>
              <a:buAutoNum type="arabicPeriod"/>
            </a:pPr>
            <a:r>
              <a:rPr lang="en-US" sz="2400" b="0" dirty="0" smtClean="0"/>
              <a:t>Which license terms are specific to the amendment (to the institution).  </a:t>
            </a:r>
            <a:br>
              <a:rPr lang="en-US" sz="2400" b="0" dirty="0" smtClean="0"/>
            </a:br>
            <a:endParaRPr lang="en-US" sz="2400" b="0" dirty="0" smtClean="0"/>
          </a:p>
          <a:p>
            <a:r>
              <a:rPr lang="en-US" sz="2400" b="0" dirty="0" smtClean="0"/>
              <a:t>License terms which are ‘base’ are automatically updated from the base license.</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Tree>
    <p:extLst>
      <p:ext uri="{BB962C8B-B14F-4D97-AF65-F5344CB8AC3E}">
        <p14:creationId xmlns:p14="http://schemas.microsoft.com/office/powerpoint/2010/main" val="61503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4</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5624"/>
            <a:ext cx="8349710" cy="369332"/>
          </a:xfrm>
          <a:prstGeom prst="rect">
            <a:avLst/>
          </a:prstGeom>
          <a:noFill/>
        </p:spPr>
        <p:txBody>
          <a:bodyPr wrap="square" rtlCol="0">
            <a:spAutoFit/>
          </a:bodyPr>
          <a:lstStyle/>
          <a:p>
            <a:pPr marL="0" indent="0">
              <a:buNone/>
            </a:pPr>
            <a:r>
              <a:rPr lang="en-US" sz="1800" dirty="0" smtClean="0"/>
              <a:t>Multiple contacts per member and adding administrators</a:t>
            </a:r>
            <a:endParaRPr lang="en-US" sz="1800" dirty="0"/>
          </a:p>
        </p:txBody>
      </p:sp>
      <p:sp>
        <p:nvSpPr>
          <p:cNvPr id="23" name="Content Placeholder 4"/>
          <p:cNvSpPr txBox="1">
            <a:spLocks/>
          </p:cNvSpPr>
          <p:nvPr/>
        </p:nvSpPr>
        <p:spPr bwMode="auto">
          <a:xfrm>
            <a:off x="677270" y="17007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3047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18477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3601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932675"/>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35737"/>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
        <p:nvSpPr>
          <p:cNvPr id="2" name="Rectangle 1"/>
          <p:cNvSpPr/>
          <p:nvPr/>
        </p:nvSpPr>
        <p:spPr>
          <a:xfrm>
            <a:off x="-11551" y="6412747"/>
            <a:ext cx="4572000" cy="184666"/>
          </a:xfrm>
          <a:prstGeom prst="rect">
            <a:avLst/>
          </a:prstGeom>
        </p:spPr>
        <p:txBody>
          <a:bodyPr>
            <a:spAutoFit/>
          </a:bodyPr>
          <a:lstStyle/>
          <a:p>
            <a:pPr algn="l"/>
            <a:r>
              <a:rPr lang="en-US" sz="600" b="0" dirty="0"/>
              <a:t>http://asm.easternhealth.sg/2014/images/banner-agenda.jpg</a:t>
            </a:r>
          </a:p>
        </p:txBody>
      </p:sp>
    </p:spTree>
    <p:extLst>
      <p:ext uri="{BB962C8B-B14F-4D97-AF65-F5344CB8AC3E}">
        <p14:creationId xmlns:p14="http://schemas.microsoft.com/office/powerpoint/2010/main" val="3847266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5860" y="1316725"/>
            <a:ext cx="8961120" cy="3942620"/>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4" name="Rectangle 3"/>
          <p:cNvSpPr/>
          <p:nvPr/>
        </p:nvSpPr>
        <p:spPr bwMode="auto">
          <a:xfrm>
            <a:off x="7605995" y="3443932"/>
            <a:ext cx="844910" cy="33071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7334720" y="1875773"/>
            <a:ext cx="1613010" cy="830997"/>
          </a:xfrm>
          <a:prstGeom prst="rect">
            <a:avLst/>
          </a:prstGeom>
          <a:solidFill>
            <a:schemeClr val="bg1"/>
          </a:solidFill>
          <a:ln>
            <a:solidFill>
              <a:schemeClr val="tx1"/>
            </a:solidFill>
          </a:ln>
        </p:spPr>
        <p:txBody>
          <a:bodyPr wrap="square" rtlCol="0">
            <a:spAutoFit/>
          </a:bodyPr>
          <a:lstStyle/>
          <a:p>
            <a:pPr algn="l"/>
            <a:r>
              <a:rPr lang="en-US" sz="1200" b="0" dirty="0" smtClean="0"/>
              <a:t>It is also possible to select a term and restore it to the base</a:t>
            </a:r>
            <a:endParaRPr lang="en-US" sz="1200" b="0" dirty="0"/>
          </a:p>
        </p:txBody>
      </p:sp>
      <p:cxnSp>
        <p:nvCxnSpPr>
          <p:cNvPr id="13" name="Straight Arrow Connector 12"/>
          <p:cNvCxnSpPr/>
          <p:nvPr/>
        </p:nvCxnSpPr>
        <p:spPr bwMode="auto">
          <a:xfrm flipH="1" flipV="1">
            <a:off x="7452375" y="1623965"/>
            <a:ext cx="153620" cy="23043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8" name="Rectangle 7"/>
          <p:cNvSpPr/>
          <p:nvPr/>
        </p:nvSpPr>
        <p:spPr bwMode="auto">
          <a:xfrm>
            <a:off x="7605995" y="3850321"/>
            <a:ext cx="844910" cy="107647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5608935" y="5209543"/>
            <a:ext cx="1613010" cy="461665"/>
          </a:xfrm>
          <a:prstGeom prst="rect">
            <a:avLst/>
          </a:prstGeom>
          <a:solidFill>
            <a:schemeClr val="bg1"/>
          </a:solidFill>
          <a:ln>
            <a:solidFill>
              <a:schemeClr val="tx1"/>
            </a:solidFill>
          </a:ln>
        </p:spPr>
        <p:txBody>
          <a:bodyPr wrap="square" rtlCol="0">
            <a:spAutoFit/>
          </a:bodyPr>
          <a:lstStyle/>
          <a:p>
            <a:pPr algn="l"/>
            <a:r>
              <a:rPr lang="en-US" sz="1200" b="0" dirty="0" smtClean="0"/>
              <a:t>Unique to the amendment</a:t>
            </a:r>
            <a:endParaRPr lang="en-US" sz="1200" b="0" dirty="0"/>
          </a:p>
        </p:txBody>
      </p:sp>
      <p:cxnSp>
        <p:nvCxnSpPr>
          <p:cNvPr id="12" name="Straight Arrow Connector 11"/>
          <p:cNvCxnSpPr/>
          <p:nvPr/>
        </p:nvCxnSpPr>
        <p:spPr bwMode="auto">
          <a:xfrm flipV="1">
            <a:off x="6530655" y="4460855"/>
            <a:ext cx="998530" cy="74132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4" name="TextBox 13"/>
          <p:cNvSpPr txBox="1"/>
          <p:nvPr/>
        </p:nvSpPr>
        <p:spPr>
          <a:xfrm>
            <a:off x="5301695" y="3104733"/>
            <a:ext cx="1613010" cy="646331"/>
          </a:xfrm>
          <a:prstGeom prst="rect">
            <a:avLst/>
          </a:prstGeom>
          <a:solidFill>
            <a:schemeClr val="bg1"/>
          </a:solidFill>
          <a:ln>
            <a:solidFill>
              <a:schemeClr val="tx1"/>
            </a:solidFill>
          </a:ln>
        </p:spPr>
        <p:txBody>
          <a:bodyPr wrap="square" rtlCol="0">
            <a:spAutoFit/>
          </a:bodyPr>
          <a:lstStyle/>
          <a:p>
            <a:pPr algn="l"/>
            <a:r>
              <a:rPr lang="en-US" sz="1200" b="0" dirty="0" smtClean="0"/>
              <a:t>Part of the base licenses (from the network)</a:t>
            </a:r>
            <a:endParaRPr lang="en-US" sz="1200" b="0" dirty="0"/>
          </a:p>
        </p:txBody>
      </p:sp>
      <p:cxnSp>
        <p:nvCxnSpPr>
          <p:cNvPr id="15" name="Straight Arrow Connector 14"/>
          <p:cNvCxnSpPr/>
          <p:nvPr/>
        </p:nvCxnSpPr>
        <p:spPr bwMode="auto">
          <a:xfrm>
            <a:off x="6914705" y="3265818"/>
            <a:ext cx="673754" cy="2548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298708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259" y="1969610"/>
            <a:ext cx="8961120" cy="3040619"/>
          </a:xfrm>
          <a:prstGeom prst="rect">
            <a:avLst/>
          </a:prstGeom>
          <a:ln>
            <a:solidFill>
              <a:schemeClr val="tx1"/>
            </a:solidFill>
          </a:ln>
        </p:spPr>
      </p:pic>
      <p:sp>
        <p:nvSpPr>
          <p:cNvPr id="2" name="TextBox 1"/>
          <p:cNvSpPr txBox="1"/>
          <p:nvPr/>
        </p:nvSpPr>
        <p:spPr>
          <a:xfrm>
            <a:off x="188949" y="817460"/>
            <a:ext cx="8717936" cy="130577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amendment of course appears in the ‘Amendments’ tab of the base license.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2200" dirty="0" smtClean="0"/>
              <a:t>Creating an amendment to the shared license</a:t>
            </a:r>
            <a:endParaRPr lang="en-US" sz="2200" dirty="0"/>
          </a:p>
        </p:txBody>
      </p:sp>
      <p:sp>
        <p:nvSpPr>
          <p:cNvPr id="4" name="Rectangle 3"/>
          <p:cNvSpPr/>
          <p:nvPr/>
        </p:nvSpPr>
        <p:spPr bwMode="auto">
          <a:xfrm>
            <a:off x="2920585" y="3198570"/>
            <a:ext cx="84491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309044" y="4581150"/>
            <a:ext cx="8487505" cy="42907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3599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42</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2675"/>
            <a:ext cx="8349710" cy="369332"/>
          </a:xfrm>
          <a:prstGeom prst="rect">
            <a:avLst/>
          </a:prstGeom>
          <a:noFill/>
        </p:spPr>
        <p:txBody>
          <a:bodyPr wrap="square" rtlCol="0">
            <a:spAutoFit/>
          </a:bodyPr>
          <a:lstStyle/>
          <a:p>
            <a:pPr marL="0" indent="0">
              <a:buNone/>
            </a:pPr>
            <a:r>
              <a:rPr lang="en-US" sz="1800" dirty="0"/>
              <a:t>Multiple contacts per member and adding administrators</a:t>
            </a:r>
          </a:p>
        </p:txBody>
      </p:sp>
      <p:sp>
        <p:nvSpPr>
          <p:cNvPr id="23" name="Content Placeholder 4"/>
          <p:cNvSpPr txBox="1">
            <a:spLocks/>
          </p:cNvSpPr>
          <p:nvPr/>
        </p:nvSpPr>
        <p:spPr bwMode="auto">
          <a:xfrm>
            <a:off x="677270" y="17007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3047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18477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5252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3948885"/>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35737"/>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2869729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network license in the member institution can be used for electronic inventory in the member institution.</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pic>
        <p:nvPicPr>
          <p:cNvPr id="3" name="Picture 2"/>
          <p:cNvPicPr>
            <a:picLocks noChangeAspect="1"/>
          </p:cNvPicPr>
          <p:nvPr/>
        </p:nvPicPr>
        <p:blipFill>
          <a:blip r:embed="rId3"/>
          <a:stretch>
            <a:fillRect/>
          </a:stretch>
        </p:blipFill>
        <p:spPr>
          <a:xfrm>
            <a:off x="65860" y="1815990"/>
            <a:ext cx="8961120" cy="4329756"/>
          </a:xfrm>
          <a:prstGeom prst="rect">
            <a:avLst/>
          </a:prstGeom>
          <a:ln>
            <a:solidFill>
              <a:schemeClr val="tx1"/>
            </a:solidFill>
          </a:ln>
        </p:spPr>
      </p:pic>
      <p:sp>
        <p:nvSpPr>
          <p:cNvPr id="4" name="TextBox 3"/>
          <p:cNvSpPr txBox="1"/>
          <p:nvPr/>
        </p:nvSpPr>
        <p:spPr>
          <a:xfrm>
            <a:off x="4687215" y="4158695"/>
            <a:ext cx="2496325" cy="830997"/>
          </a:xfrm>
          <a:prstGeom prst="rect">
            <a:avLst/>
          </a:prstGeom>
          <a:noFill/>
          <a:ln>
            <a:solidFill>
              <a:schemeClr val="tx1"/>
            </a:solidFill>
          </a:ln>
        </p:spPr>
        <p:txBody>
          <a:bodyPr wrap="square" rtlCol="0">
            <a:spAutoFit/>
          </a:bodyPr>
          <a:lstStyle/>
          <a:p>
            <a:pPr algn="l"/>
            <a:r>
              <a:rPr lang="en-US" sz="1600" b="0" dirty="0" smtClean="0"/>
              <a:t>From within the portfolio we will choose the license</a:t>
            </a:r>
            <a:endParaRPr lang="en-US" sz="1600" b="0" dirty="0"/>
          </a:p>
        </p:txBody>
      </p:sp>
      <p:cxnSp>
        <p:nvCxnSpPr>
          <p:cNvPr id="8" name="Straight Arrow Connector 7"/>
          <p:cNvCxnSpPr/>
          <p:nvPr/>
        </p:nvCxnSpPr>
        <p:spPr bwMode="auto">
          <a:xfrm flipH="1">
            <a:off x="2613345" y="4619555"/>
            <a:ext cx="537670" cy="307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Straight Connector 15"/>
          <p:cNvCxnSpPr>
            <a:endCxn id="4" idx="1"/>
          </p:cNvCxnSpPr>
          <p:nvPr/>
        </p:nvCxnSpPr>
        <p:spPr bwMode="auto">
          <a:xfrm flipV="1">
            <a:off x="3151015" y="4574194"/>
            <a:ext cx="1536200" cy="453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8" name="Rectangle 17"/>
          <p:cNvSpPr/>
          <p:nvPr/>
        </p:nvSpPr>
        <p:spPr bwMode="auto">
          <a:xfrm>
            <a:off x="3496660" y="3352190"/>
            <a:ext cx="12673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1613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020" y="1292556"/>
            <a:ext cx="8961120" cy="1569041"/>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And we will choose the shared license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
        <p:nvSpPr>
          <p:cNvPr id="18" name="Rectangle 17"/>
          <p:cNvSpPr/>
          <p:nvPr/>
        </p:nvSpPr>
        <p:spPr bwMode="auto">
          <a:xfrm>
            <a:off x="270640" y="2237749"/>
            <a:ext cx="422455" cy="2695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a:stretch>
            <a:fillRect/>
          </a:stretch>
        </p:blipFill>
        <p:spPr>
          <a:xfrm>
            <a:off x="968419" y="3236975"/>
            <a:ext cx="7258322" cy="3134823"/>
          </a:xfrm>
          <a:prstGeom prst="rect">
            <a:avLst/>
          </a:prstGeom>
          <a:ln>
            <a:solidFill>
              <a:schemeClr val="tx1"/>
            </a:solidFill>
          </a:ln>
        </p:spPr>
      </p:pic>
      <p:sp>
        <p:nvSpPr>
          <p:cNvPr id="11" name="Rectangle 10"/>
          <p:cNvSpPr/>
          <p:nvPr/>
        </p:nvSpPr>
        <p:spPr bwMode="auto">
          <a:xfrm>
            <a:off x="2382915" y="5042010"/>
            <a:ext cx="2035465" cy="34634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bwMode="auto">
          <a:xfrm flipV="1">
            <a:off x="347450" y="2584090"/>
            <a:ext cx="115215" cy="115215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76118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7493" y="2237749"/>
            <a:ext cx="8961120" cy="4030458"/>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resource now appears in the inventory tab of the shared license.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
        <p:nvSpPr>
          <p:cNvPr id="18" name="Rectangle 17"/>
          <p:cNvSpPr/>
          <p:nvPr/>
        </p:nvSpPr>
        <p:spPr bwMode="auto">
          <a:xfrm>
            <a:off x="1614815" y="3428999"/>
            <a:ext cx="69129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flipV="1">
            <a:off x="270640" y="5579679"/>
            <a:ext cx="4416575" cy="460163"/>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0030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94270"/>
            <a:ext cx="8717936" cy="353326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But … if we want to use the unique license terms which we established in the amendment then we should link the electronic resource of the member institution to the amendment.</a:t>
            </a:r>
          </a:p>
          <a:p>
            <a:r>
              <a:rPr lang="en-US" sz="2400" b="0" dirty="0" smtClean="0"/>
              <a:t>This way when the end user views the resource and from the ViewIt tab he views license details he will see the unique license terms which are part of the amendment.</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Tree>
    <p:extLst>
      <p:ext uri="{BB962C8B-B14F-4D97-AF65-F5344CB8AC3E}">
        <p14:creationId xmlns:p14="http://schemas.microsoft.com/office/powerpoint/2010/main" val="284109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615" y="1815990"/>
            <a:ext cx="8961120" cy="4466983"/>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Now instead of linking the electronic resource in the member institution to the license in the network we will link it to the </a:t>
            </a:r>
            <a:r>
              <a:rPr lang="en-US" sz="2000" u="sng" dirty="0" smtClean="0"/>
              <a:t>amendment</a:t>
            </a:r>
            <a:r>
              <a:rPr lang="en-US" sz="2000" b="0" dirty="0" smtClean="0"/>
              <a:t> of the license in the network</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
        <p:nvSpPr>
          <p:cNvPr id="18" name="Rectangle 17"/>
          <p:cNvSpPr/>
          <p:nvPr/>
        </p:nvSpPr>
        <p:spPr bwMode="auto">
          <a:xfrm>
            <a:off x="3496659" y="3352189"/>
            <a:ext cx="119055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flipV="1">
            <a:off x="846716" y="4926795"/>
            <a:ext cx="3302830" cy="23043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9070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1600" y="2290762"/>
            <a:ext cx="6400800" cy="2276475"/>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Here is the link to the license from the Primo View It</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
        <p:nvSpPr>
          <p:cNvPr id="18" name="Rectangle 17"/>
          <p:cNvSpPr/>
          <p:nvPr/>
        </p:nvSpPr>
        <p:spPr bwMode="auto">
          <a:xfrm>
            <a:off x="6300225" y="3813050"/>
            <a:ext cx="92172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16211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4919" y="2046420"/>
            <a:ext cx="8305800" cy="4286250"/>
          </a:xfrm>
          <a:prstGeom prst="rect">
            <a:avLst/>
          </a:prstGeom>
          <a:ln>
            <a:solidFill>
              <a:schemeClr val="tx1"/>
            </a:solidFill>
          </a:ln>
        </p:spPr>
      </p:pic>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license terms appear.  These are coming from the license amendment which is taking some terms from the base license and some terms from what has been added only to the amendment.</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spTree>
    <p:extLst>
      <p:ext uri="{BB962C8B-B14F-4D97-AF65-F5344CB8AC3E}">
        <p14:creationId xmlns:p14="http://schemas.microsoft.com/office/powerpoint/2010/main" val="2961965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Multiple contacts per member</a:t>
            </a:r>
            <a:endParaRPr lang="en-US" sz="2400" dirty="0"/>
          </a:p>
        </p:txBody>
      </p:sp>
      <p:sp>
        <p:nvSpPr>
          <p:cNvPr id="2" name="TextBox 1"/>
          <p:cNvSpPr txBox="1"/>
          <p:nvPr/>
        </p:nvSpPr>
        <p:spPr>
          <a:xfrm>
            <a:off x="188949" y="817460"/>
            <a:ext cx="8717936" cy="261154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Each member that is added to a license is a member institution of a network.</a:t>
            </a:r>
          </a:p>
          <a:p>
            <a:r>
              <a:rPr lang="en-US" b="0" dirty="0" smtClean="0"/>
              <a:t>In this sense, the feature </a:t>
            </a:r>
            <a:r>
              <a:rPr lang="en-US" b="0" dirty="0"/>
              <a:t>o</a:t>
            </a:r>
            <a:r>
              <a:rPr lang="en-US" b="0" dirty="0" smtClean="0"/>
              <a:t>f adding members to a license in the negotiation details tab is relevant only to network installations.</a:t>
            </a:r>
            <a:endParaRPr lang="en-US" b="0" dirty="0"/>
          </a:p>
          <a:p>
            <a:endParaRPr lang="en-US" b="0" dirty="0" smtClean="0"/>
          </a:p>
          <a:p>
            <a:endParaRPr lang="en-US" b="0" dirty="0" smtClean="0"/>
          </a:p>
          <a:p>
            <a:endParaRPr lang="en-US" b="0" dirty="0" smtClean="0"/>
          </a:p>
        </p:txBody>
      </p:sp>
      <p:sp>
        <p:nvSpPr>
          <p:cNvPr id="10" name="TextBox 9"/>
          <p:cNvSpPr txBox="1"/>
          <p:nvPr/>
        </p:nvSpPr>
        <p:spPr>
          <a:xfrm>
            <a:off x="108046" y="6659675"/>
            <a:ext cx="1190555" cy="200055"/>
          </a:xfrm>
          <a:prstGeom prst="rect">
            <a:avLst/>
          </a:prstGeom>
          <a:noFill/>
        </p:spPr>
        <p:txBody>
          <a:bodyPr wrap="square" rtlCol="0">
            <a:spAutoFit/>
          </a:bodyPr>
          <a:lstStyle/>
          <a:p>
            <a:pPr algn="l"/>
            <a:r>
              <a:rPr lang="en-US" sz="700" b="0" dirty="0"/>
              <a:t>URM-60373 </a:t>
            </a:r>
          </a:p>
        </p:txBody>
      </p:sp>
    </p:spTree>
    <p:extLst>
      <p:ext uri="{BB962C8B-B14F-4D97-AF65-F5344CB8AC3E}">
        <p14:creationId xmlns:p14="http://schemas.microsoft.com/office/powerpoint/2010/main" val="2817746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9985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These are license terms which appeared to the end user because these are the license terms of the amendment in which was attributed to the electronic resource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pic>
        <p:nvPicPr>
          <p:cNvPr id="3" name="Picture 2"/>
          <p:cNvPicPr>
            <a:picLocks noChangeAspect="1"/>
          </p:cNvPicPr>
          <p:nvPr/>
        </p:nvPicPr>
        <p:blipFill>
          <a:blip r:embed="rId3"/>
          <a:stretch>
            <a:fillRect/>
          </a:stretch>
        </p:blipFill>
        <p:spPr>
          <a:xfrm>
            <a:off x="67357" y="1935475"/>
            <a:ext cx="8961120" cy="4292646"/>
          </a:xfrm>
          <a:prstGeom prst="rect">
            <a:avLst/>
          </a:prstGeom>
          <a:ln>
            <a:solidFill>
              <a:schemeClr val="tx1"/>
            </a:solidFill>
          </a:ln>
        </p:spPr>
      </p:pic>
      <p:sp>
        <p:nvSpPr>
          <p:cNvPr id="4" name="Rectangle 3"/>
          <p:cNvSpPr/>
          <p:nvPr/>
        </p:nvSpPr>
        <p:spPr bwMode="auto">
          <a:xfrm>
            <a:off x="885120" y="3390595"/>
            <a:ext cx="1152150" cy="42245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800960" y="2392065"/>
            <a:ext cx="1613010" cy="4608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36758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35" y="1125781"/>
            <a:ext cx="1310651" cy="65288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pPr marL="0" indent="0">
              <a:buNone/>
            </a:pPr>
            <a:r>
              <a:rPr lang="en-US" sz="2000" b="0" dirty="0" smtClean="0"/>
              <a:t>For example</a:t>
            </a:r>
            <a:endParaRPr lang="en-GB" sz="2000" b="0" dirty="0"/>
          </a:p>
        </p:txBody>
      </p:sp>
      <p:sp>
        <p:nvSpPr>
          <p:cNvPr id="6" name="Rectangle 2"/>
          <p:cNvSpPr>
            <a:spLocks noGrp="1" noChangeArrowheads="1"/>
          </p:cNvSpPr>
          <p:nvPr>
            <p:ph type="title" idx="4294967295"/>
          </p:nvPr>
        </p:nvSpPr>
        <p:spPr>
          <a:xfrm>
            <a:off x="63983" y="164575"/>
            <a:ext cx="9047673" cy="533400"/>
          </a:xfrm>
        </p:spPr>
        <p:txBody>
          <a:bodyPr/>
          <a:lstStyle/>
          <a:p>
            <a:pPr eaLnBrk="1" hangingPunct="1">
              <a:spcBef>
                <a:spcPct val="50000"/>
              </a:spcBef>
            </a:pPr>
            <a:r>
              <a:rPr lang="en-US" sz="1700" dirty="0" smtClean="0"/>
              <a:t>Linking member institution resource to network license or amendment</a:t>
            </a:r>
            <a:endParaRPr lang="en-US" sz="1700" dirty="0"/>
          </a:p>
        </p:txBody>
      </p:sp>
      <p:pic>
        <p:nvPicPr>
          <p:cNvPr id="3" name="Picture 2"/>
          <p:cNvPicPr>
            <a:picLocks noChangeAspect="1"/>
          </p:cNvPicPr>
          <p:nvPr/>
        </p:nvPicPr>
        <p:blipFill>
          <a:blip r:embed="rId3"/>
          <a:stretch>
            <a:fillRect/>
          </a:stretch>
        </p:blipFill>
        <p:spPr>
          <a:xfrm>
            <a:off x="347450" y="2622495"/>
            <a:ext cx="7797712" cy="3735339"/>
          </a:xfrm>
          <a:prstGeom prst="rect">
            <a:avLst/>
          </a:prstGeom>
          <a:ln>
            <a:solidFill>
              <a:schemeClr val="tx1"/>
            </a:solidFill>
          </a:ln>
        </p:spPr>
      </p:pic>
      <p:sp>
        <p:nvSpPr>
          <p:cNvPr id="4" name="Rectangle 3"/>
          <p:cNvSpPr/>
          <p:nvPr/>
        </p:nvSpPr>
        <p:spPr bwMode="auto">
          <a:xfrm>
            <a:off x="577880" y="5733300"/>
            <a:ext cx="5837560" cy="4608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800960" y="2392065"/>
            <a:ext cx="1613010" cy="46086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4"/>
          <a:stretch>
            <a:fillRect/>
          </a:stretch>
        </p:blipFill>
        <p:spPr>
          <a:xfrm>
            <a:off x="1730030" y="890211"/>
            <a:ext cx="7379669" cy="3808315"/>
          </a:xfrm>
          <a:prstGeom prst="rect">
            <a:avLst/>
          </a:prstGeom>
          <a:ln>
            <a:solidFill>
              <a:schemeClr val="tx1"/>
            </a:solidFill>
          </a:ln>
        </p:spPr>
      </p:pic>
      <p:sp>
        <p:nvSpPr>
          <p:cNvPr id="8" name="Rectangle 7"/>
          <p:cNvSpPr/>
          <p:nvPr/>
        </p:nvSpPr>
        <p:spPr bwMode="auto">
          <a:xfrm>
            <a:off x="2789871" y="3014421"/>
            <a:ext cx="4892934" cy="22255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2943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52</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2675"/>
            <a:ext cx="8349710" cy="369332"/>
          </a:xfrm>
          <a:prstGeom prst="rect">
            <a:avLst/>
          </a:prstGeom>
          <a:noFill/>
        </p:spPr>
        <p:txBody>
          <a:bodyPr wrap="square" rtlCol="0">
            <a:spAutoFit/>
          </a:bodyPr>
          <a:lstStyle/>
          <a:p>
            <a:pPr marL="0" indent="0">
              <a:buNone/>
            </a:pPr>
            <a:r>
              <a:rPr lang="en-US" sz="1800" dirty="0"/>
              <a:t>Multiple contacts per member and adding administrators</a:t>
            </a:r>
          </a:p>
        </p:txBody>
      </p:sp>
      <p:sp>
        <p:nvSpPr>
          <p:cNvPr id="23" name="Content Placeholder 4"/>
          <p:cNvSpPr txBox="1">
            <a:spLocks/>
          </p:cNvSpPr>
          <p:nvPr/>
        </p:nvSpPr>
        <p:spPr bwMode="auto">
          <a:xfrm>
            <a:off x="677270" y="17007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3047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18477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5252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4640175"/>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35737"/>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2258022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533829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This feature deals with Acquisition Networks </a:t>
            </a:r>
            <a:r>
              <a:rPr lang="en-US" sz="2400" b="0" dirty="0"/>
              <a:t>that manage licenses of type Negotiation</a:t>
            </a:r>
          </a:p>
          <a:p>
            <a:r>
              <a:rPr lang="en-US" sz="2400" b="0" dirty="0" smtClean="0"/>
              <a:t>With this feature it is possible to have a situation in which the </a:t>
            </a:r>
            <a:r>
              <a:rPr lang="en-US" sz="2400" b="0" dirty="0"/>
              <a:t>content negotiated for </a:t>
            </a:r>
            <a:r>
              <a:rPr lang="en-US" sz="2400" b="0" dirty="0" smtClean="0"/>
              <a:t>each member is not always the same.  </a:t>
            </a:r>
          </a:p>
          <a:p>
            <a:r>
              <a:rPr lang="en-US" sz="2400" b="0" dirty="0" smtClean="0"/>
              <a:t>Each member may have different content for the same license.</a:t>
            </a:r>
          </a:p>
          <a:p>
            <a:r>
              <a:rPr lang="en-US" sz="2400" b="0" dirty="0" smtClean="0"/>
              <a:t>Even when the content is the same for different members, it may have a different price, start date and end date.</a:t>
            </a:r>
            <a:endParaRPr lang="en-GB" sz="240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3" name="TextBox 2"/>
          <p:cNvSpPr txBox="1"/>
          <p:nvPr/>
        </p:nvSpPr>
        <p:spPr>
          <a:xfrm>
            <a:off x="63983" y="6593196"/>
            <a:ext cx="1013162" cy="215444"/>
          </a:xfrm>
          <a:prstGeom prst="rect">
            <a:avLst/>
          </a:prstGeom>
          <a:noFill/>
        </p:spPr>
        <p:txBody>
          <a:bodyPr wrap="square" rtlCol="0">
            <a:spAutoFit/>
          </a:bodyPr>
          <a:lstStyle/>
          <a:p>
            <a:pPr algn="l"/>
            <a:r>
              <a:rPr lang="en-US" sz="800" b="0" dirty="0" smtClean="0"/>
              <a:t>URM-60366</a:t>
            </a:r>
            <a:endParaRPr lang="en-US" sz="800" b="0" dirty="0"/>
          </a:p>
        </p:txBody>
      </p:sp>
    </p:spTree>
    <p:extLst>
      <p:ext uri="{BB962C8B-B14F-4D97-AF65-F5344CB8AC3E}">
        <p14:creationId xmlns:p14="http://schemas.microsoft.com/office/powerpoint/2010/main" val="350935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533829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other words: it is possible to </a:t>
            </a:r>
            <a:r>
              <a:rPr lang="en-US" sz="2400" b="0" dirty="0"/>
              <a:t>manage a </a:t>
            </a:r>
            <a:r>
              <a:rPr lang="en-US" sz="2400" b="0" dirty="0" smtClean="0"/>
              <a:t>“complex deal” </a:t>
            </a:r>
            <a:r>
              <a:rPr lang="en-US" sz="2400" b="0" dirty="0"/>
              <a:t>in which the content </a:t>
            </a:r>
            <a:r>
              <a:rPr lang="en-US" sz="2400" b="0" dirty="0" smtClean="0"/>
              <a:t>of the license is </a:t>
            </a:r>
            <a:r>
              <a:rPr lang="en-US" sz="2400" b="0" dirty="0"/>
              <a:t>different for each member</a:t>
            </a:r>
          </a:p>
          <a:p>
            <a:r>
              <a:rPr lang="en-US" sz="2400" b="0" dirty="0"/>
              <a:t>The central / head office negotiates a deal with a vendor </a:t>
            </a:r>
            <a:r>
              <a:rPr lang="en-US" sz="2400" b="0" dirty="0" smtClean="0"/>
              <a:t>and can then use a license of type ‘negotiation’ </a:t>
            </a:r>
            <a:r>
              <a:rPr lang="en-US" sz="2400" b="0" dirty="0"/>
              <a:t>to indicate for each member the relevant content that was negotiated for each member</a:t>
            </a:r>
            <a:r>
              <a:rPr lang="en-US" sz="2400" b="0" dirty="0" smtClean="0"/>
              <a:t>.</a:t>
            </a:r>
          </a:p>
          <a:p>
            <a:r>
              <a:rPr lang="en-US" sz="2400" dirty="0" smtClean="0"/>
              <a:t>In this way the central / head office does not have to maintain a separate license for each institution.</a:t>
            </a:r>
            <a:endParaRPr lang="en-GB" sz="240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3" name="TextBox 2"/>
          <p:cNvSpPr txBox="1"/>
          <p:nvPr/>
        </p:nvSpPr>
        <p:spPr>
          <a:xfrm>
            <a:off x="63983" y="6593196"/>
            <a:ext cx="1013162" cy="215444"/>
          </a:xfrm>
          <a:prstGeom prst="rect">
            <a:avLst/>
          </a:prstGeom>
          <a:noFill/>
        </p:spPr>
        <p:txBody>
          <a:bodyPr wrap="square" rtlCol="0">
            <a:spAutoFit/>
          </a:bodyPr>
          <a:lstStyle/>
          <a:p>
            <a:pPr algn="l"/>
            <a:r>
              <a:rPr lang="en-US" sz="800" b="0" dirty="0" smtClean="0"/>
              <a:t>URM-60366</a:t>
            </a:r>
            <a:endParaRPr lang="en-US" sz="800" b="0" dirty="0"/>
          </a:p>
        </p:txBody>
      </p:sp>
    </p:spTree>
    <p:extLst>
      <p:ext uri="{BB962C8B-B14F-4D97-AF65-F5344CB8AC3E}">
        <p14:creationId xmlns:p14="http://schemas.microsoft.com/office/powerpoint/2010/main" val="1664191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04265" y="1698156"/>
            <a:ext cx="8961120" cy="3228639"/>
          </a:xfrm>
          <a:prstGeom prst="rect">
            <a:avLst/>
          </a:prstGeom>
          <a:ln>
            <a:solidFill>
              <a:schemeClr val="tx1"/>
            </a:solidFill>
          </a:ln>
        </p:spPr>
      </p:pic>
      <p:sp>
        <p:nvSpPr>
          <p:cNvPr id="2" name="TextBox 1"/>
          <p:cNvSpPr txBox="1"/>
          <p:nvPr/>
        </p:nvSpPr>
        <p:spPr>
          <a:xfrm>
            <a:off x="188949" y="817459"/>
            <a:ext cx="8717936" cy="5376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Negotiation License:</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5839364" y="2430470"/>
            <a:ext cx="165141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3688685" y="2852925"/>
            <a:ext cx="111374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1576410" y="2852925"/>
            <a:ext cx="69129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2421320" y="5464465"/>
            <a:ext cx="4301360" cy="923330"/>
          </a:xfrm>
          <a:prstGeom prst="rect">
            <a:avLst/>
          </a:prstGeom>
          <a:noFill/>
          <a:ln>
            <a:solidFill>
              <a:schemeClr val="tx1"/>
            </a:solidFill>
          </a:ln>
        </p:spPr>
        <p:txBody>
          <a:bodyPr wrap="square" rtlCol="0">
            <a:spAutoFit/>
          </a:bodyPr>
          <a:lstStyle/>
          <a:p>
            <a:pPr algn="l"/>
            <a:r>
              <a:rPr lang="en-US" b="0" dirty="0" smtClean="0"/>
              <a:t>Price and other details per member.  Here the price and end date differs per member</a:t>
            </a:r>
            <a:endParaRPr lang="en-US" b="0" dirty="0"/>
          </a:p>
        </p:txBody>
      </p:sp>
      <p:cxnSp>
        <p:nvCxnSpPr>
          <p:cNvPr id="11" name="Straight Arrow Connector 10"/>
          <p:cNvCxnSpPr/>
          <p:nvPr/>
        </p:nvCxnSpPr>
        <p:spPr bwMode="auto">
          <a:xfrm flipH="1" flipV="1">
            <a:off x="2498130" y="4587704"/>
            <a:ext cx="576075" cy="88331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flipV="1">
            <a:off x="4245557" y="4579568"/>
            <a:ext cx="452928" cy="88489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97272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46854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For example:  </a:t>
            </a:r>
          </a:p>
          <a:p>
            <a:r>
              <a:rPr lang="en-US" sz="2400" b="0" dirty="0" smtClean="0"/>
              <a:t>In the network institution the following four electronic resources all have license ‘American Chemical Society’ </a:t>
            </a:r>
          </a:p>
          <a:p>
            <a:pPr marL="457200" indent="-457200">
              <a:buFont typeface="+mj-lt"/>
              <a:buAutoNum type="arabicPeriod"/>
            </a:pPr>
            <a:r>
              <a:rPr lang="en-US" sz="2400" b="0" dirty="0" smtClean="0"/>
              <a:t>Chemical </a:t>
            </a:r>
            <a:r>
              <a:rPr lang="en-US" sz="2400" b="0" dirty="0"/>
              <a:t>ecology / edited by </a:t>
            </a:r>
            <a:r>
              <a:rPr lang="en-US" sz="2400" b="0" dirty="0" err="1"/>
              <a:t>Anne-Geneviève</a:t>
            </a:r>
            <a:r>
              <a:rPr lang="en-US" sz="2400" b="0" dirty="0"/>
              <a:t> </a:t>
            </a:r>
            <a:r>
              <a:rPr lang="en-US" sz="2400" b="0" dirty="0" err="1"/>
              <a:t>Bagnères</a:t>
            </a:r>
            <a:r>
              <a:rPr lang="en-US" sz="2400" b="0" dirty="0"/>
              <a:t>, Martine </a:t>
            </a:r>
            <a:r>
              <a:rPr lang="en-US" sz="2400" b="0" dirty="0" err="1"/>
              <a:t>Hossaert-Mckey</a:t>
            </a:r>
            <a:r>
              <a:rPr lang="en-US" sz="2400" b="0" dirty="0"/>
              <a:t>.</a:t>
            </a:r>
          </a:p>
          <a:p>
            <a:pPr marL="457200" indent="-457200">
              <a:buFont typeface="+mj-lt"/>
              <a:buAutoNum type="arabicPeriod"/>
            </a:pPr>
            <a:r>
              <a:rPr lang="en-US" sz="2400" b="0" dirty="0"/>
              <a:t>Chemical reactions / Films for the Humanities &amp; Sciences (Firm)</a:t>
            </a:r>
          </a:p>
          <a:p>
            <a:pPr marL="457200" indent="-457200">
              <a:buFont typeface="+mj-lt"/>
              <a:buAutoNum type="arabicPeriod"/>
            </a:pPr>
            <a:r>
              <a:rPr lang="en-US" sz="2400" b="0" dirty="0"/>
              <a:t>Chemical week [electronic resource].</a:t>
            </a:r>
          </a:p>
          <a:p>
            <a:pPr marL="457200" indent="-457200">
              <a:buFont typeface="+mj-lt"/>
              <a:buAutoNum type="arabicPeriod"/>
            </a:pPr>
            <a:r>
              <a:rPr lang="en-US" sz="2400" b="0" dirty="0"/>
              <a:t>Chemical equilibria / Michel </a:t>
            </a:r>
            <a:r>
              <a:rPr lang="en-US" sz="2400" b="0" dirty="0" err="1"/>
              <a:t>Soustelle</a:t>
            </a:r>
            <a:r>
              <a:rPr lang="en-US" sz="2400" b="0" dirty="0"/>
              <a:t>.</a:t>
            </a:r>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Tree>
    <p:extLst>
      <p:ext uri="{BB962C8B-B14F-4D97-AF65-F5344CB8AC3E}">
        <p14:creationId xmlns:p14="http://schemas.microsoft.com/office/powerpoint/2010/main" val="3379847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615" y="1875203"/>
            <a:ext cx="8961120" cy="3896502"/>
          </a:xfrm>
          <a:prstGeom prst="rect">
            <a:avLst/>
          </a:prstGeom>
          <a:ln>
            <a:solidFill>
              <a:schemeClr val="tx1"/>
            </a:solidFill>
          </a:ln>
        </p:spPr>
      </p:pic>
      <p:sp>
        <p:nvSpPr>
          <p:cNvPr id="2" name="TextBox 1"/>
          <p:cNvSpPr txBox="1"/>
          <p:nvPr/>
        </p:nvSpPr>
        <p:spPr>
          <a:xfrm>
            <a:off x="188949" y="817459"/>
            <a:ext cx="8717936" cy="8449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the network institution the resource ‘Chemical Ecology’ has license ‘American Chemical Society’ </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3381445" y="3365517"/>
            <a:ext cx="12673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69905" y="4888390"/>
            <a:ext cx="272675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769905" y="2315255"/>
            <a:ext cx="1363377"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0781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265" y="1842661"/>
            <a:ext cx="8961120" cy="4005854"/>
          </a:xfrm>
          <a:prstGeom prst="rect">
            <a:avLst/>
          </a:prstGeom>
          <a:ln>
            <a:solidFill>
              <a:schemeClr val="tx1"/>
            </a:solidFill>
          </a:ln>
        </p:spPr>
      </p:pic>
      <p:sp>
        <p:nvSpPr>
          <p:cNvPr id="2" name="TextBox 1"/>
          <p:cNvSpPr txBox="1"/>
          <p:nvPr/>
        </p:nvSpPr>
        <p:spPr>
          <a:xfrm>
            <a:off x="188949" y="817459"/>
            <a:ext cx="8717936" cy="8449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the network institution the resource ‘Chemical reactions’ has license ‘American Chemical Society’ </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3381445" y="3365517"/>
            <a:ext cx="12673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69905" y="4888390"/>
            <a:ext cx="272675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69905" y="2315255"/>
            <a:ext cx="1363377"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04102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751" y="1805719"/>
            <a:ext cx="8961120" cy="3965986"/>
          </a:xfrm>
          <a:prstGeom prst="rect">
            <a:avLst/>
          </a:prstGeom>
          <a:ln>
            <a:solidFill>
              <a:schemeClr val="tx1"/>
            </a:solidFill>
          </a:ln>
        </p:spPr>
      </p:pic>
      <p:sp>
        <p:nvSpPr>
          <p:cNvPr id="2" name="TextBox 1"/>
          <p:cNvSpPr txBox="1"/>
          <p:nvPr/>
        </p:nvSpPr>
        <p:spPr>
          <a:xfrm>
            <a:off x="188949" y="817459"/>
            <a:ext cx="8717936" cy="8449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the network institution the resource ‘Chemical week’ has license ‘American Chemical Society’ </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3381445" y="3365517"/>
            <a:ext cx="12673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69905" y="4888390"/>
            <a:ext cx="272675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69905" y="2315255"/>
            <a:ext cx="199706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506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2814186"/>
            <a:ext cx="8961120" cy="2266229"/>
          </a:xfrm>
          <a:prstGeom prst="rect">
            <a:avLst/>
          </a:prstGeom>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Multiple contacts per member</a:t>
            </a:r>
            <a:endParaRPr lang="en-US" sz="2400" dirty="0"/>
          </a:p>
        </p:txBody>
      </p:sp>
      <p:sp>
        <p:nvSpPr>
          <p:cNvPr id="2" name="TextBox 1"/>
          <p:cNvSpPr txBox="1"/>
          <p:nvPr/>
        </p:nvSpPr>
        <p:spPr>
          <a:xfrm>
            <a:off x="188949" y="817460"/>
            <a:ext cx="8717936" cy="188184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From the network institution first we will edit the license.</a:t>
            </a:r>
          </a:p>
          <a:p>
            <a:r>
              <a:rPr lang="en-US" b="0" dirty="0" smtClean="0"/>
              <a:t>Then we will go to the ‘Negotiation details’ tab</a:t>
            </a:r>
          </a:p>
        </p:txBody>
      </p:sp>
      <p:sp>
        <p:nvSpPr>
          <p:cNvPr id="4" name="Rectangle 3"/>
          <p:cNvSpPr/>
          <p:nvPr/>
        </p:nvSpPr>
        <p:spPr bwMode="auto">
          <a:xfrm>
            <a:off x="687762" y="3526859"/>
            <a:ext cx="1349507" cy="36300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836425" y="3851455"/>
            <a:ext cx="8833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347450" y="4892059"/>
            <a:ext cx="4262955" cy="369332"/>
          </a:xfrm>
          <a:prstGeom prst="rect">
            <a:avLst/>
          </a:prstGeom>
          <a:noFill/>
          <a:ln>
            <a:solidFill>
              <a:schemeClr val="tx1"/>
            </a:solidFill>
          </a:ln>
        </p:spPr>
        <p:txBody>
          <a:bodyPr wrap="square" rtlCol="0">
            <a:spAutoFit/>
          </a:bodyPr>
          <a:lstStyle/>
          <a:p>
            <a:pPr algn="l"/>
            <a:r>
              <a:rPr lang="en-US" b="0" dirty="0" smtClean="0"/>
              <a:t>License type is “Negotiation”</a:t>
            </a:r>
            <a:endParaRPr lang="en-US" b="0" dirty="0"/>
          </a:p>
        </p:txBody>
      </p:sp>
      <p:cxnSp>
        <p:nvCxnSpPr>
          <p:cNvPr id="11" name="Straight Arrow Connector 10"/>
          <p:cNvCxnSpPr/>
          <p:nvPr/>
        </p:nvCxnSpPr>
        <p:spPr bwMode="auto">
          <a:xfrm flipV="1">
            <a:off x="2958990" y="3847922"/>
            <a:ext cx="345645" cy="104413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0" name="TextBox 9"/>
          <p:cNvSpPr txBox="1"/>
          <p:nvPr/>
        </p:nvSpPr>
        <p:spPr>
          <a:xfrm>
            <a:off x="3304635" y="5502870"/>
            <a:ext cx="4262955" cy="369332"/>
          </a:xfrm>
          <a:prstGeom prst="rect">
            <a:avLst/>
          </a:prstGeom>
          <a:noFill/>
          <a:ln>
            <a:solidFill>
              <a:schemeClr val="tx1"/>
            </a:solidFill>
          </a:ln>
        </p:spPr>
        <p:txBody>
          <a:bodyPr wrap="square" rtlCol="0">
            <a:spAutoFit/>
          </a:bodyPr>
          <a:lstStyle/>
          <a:p>
            <a:pPr algn="l"/>
            <a:r>
              <a:rPr lang="en-US" b="0" dirty="0" smtClean="0"/>
              <a:t>We will edit the license</a:t>
            </a:r>
            <a:endParaRPr lang="en-US" b="0" dirty="0"/>
          </a:p>
        </p:txBody>
      </p:sp>
      <p:cxnSp>
        <p:nvCxnSpPr>
          <p:cNvPr id="12" name="Straight Arrow Connector 11"/>
          <p:cNvCxnSpPr/>
          <p:nvPr/>
        </p:nvCxnSpPr>
        <p:spPr bwMode="auto">
          <a:xfrm flipV="1">
            <a:off x="6703477" y="3985873"/>
            <a:ext cx="1036935" cy="87418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flipV="1">
            <a:off x="6352278" y="4815516"/>
            <a:ext cx="384050" cy="687355"/>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7821972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808" y="1798299"/>
            <a:ext cx="8961120" cy="3973406"/>
          </a:xfrm>
          <a:prstGeom prst="rect">
            <a:avLst/>
          </a:prstGeom>
          <a:ln>
            <a:solidFill>
              <a:schemeClr val="tx1"/>
            </a:solidFill>
          </a:ln>
        </p:spPr>
      </p:pic>
      <p:sp>
        <p:nvSpPr>
          <p:cNvPr id="2" name="TextBox 1"/>
          <p:cNvSpPr txBox="1"/>
          <p:nvPr/>
        </p:nvSpPr>
        <p:spPr>
          <a:xfrm>
            <a:off x="188949" y="817459"/>
            <a:ext cx="8717936" cy="84491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the network institution the resource ‘Chemical equilibria’ has license ‘American Chemical Society’ </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3381445" y="3365517"/>
            <a:ext cx="126736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69905" y="4888390"/>
            <a:ext cx="2726755"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769905" y="2315255"/>
            <a:ext cx="1363377"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818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1832077"/>
            <a:ext cx="8961120" cy="4054843"/>
          </a:xfrm>
          <a:prstGeom prst="rect">
            <a:avLst/>
          </a:prstGeom>
          <a:ln>
            <a:solidFill>
              <a:schemeClr val="tx1"/>
            </a:solidFill>
          </a:ln>
        </p:spPr>
      </p:pic>
      <p:sp>
        <p:nvSpPr>
          <p:cNvPr id="2" name="TextBox 1"/>
          <p:cNvSpPr txBox="1"/>
          <p:nvPr/>
        </p:nvSpPr>
        <p:spPr>
          <a:xfrm>
            <a:off x="188949" y="817459"/>
            <a:ext cx="8717936" cy="75727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In the inventory tab of the license all four resources appear:</a:t>
            </a:r>
            <a:endParaRPr lang="en-US" sz="2400" b="0" dirty="0"/>
          </a:p>
          <a:p>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5" name="Rectangle 4"/>
          <p:cNvSpPr/>
          <p:nvPr/>
        </p:nvSpPr>
        <p:spPr bwMode="auto">
          <a:xfrm>
            <a:off x="188949" y="4619555"/>
            <a:ext cx="4728696" cy="12673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1587519" y="2545685"/>
            <a:ext cx="69129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55393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280356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But … not every member of the license might have access via the license to all four resources.</a:t>
            </a:r>
          </a:p>
          <a:p>
            <a:r>
              <a:rPr lang="en-US" sz="2400" b="0" dirty="0" smtClean="0"/>
              <a:t>Further, even if multiple members do have access to the same resource it might be under differing terms.</a:t>
            </a:r>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Tree>
    <p:extLst>
      <p:ext uri="{BB962C8B-B14F-4D97-AF65-F5344CB8AC3E}">
        <p14:creationId xmlns:p14="http://schemas.microsoft.com/office/powerpoint/2010/main" val="26948785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It is therefore possible to edit each member and then attribute only the relevant resources (inventory)</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pic>
        <p:nvPicPr>
          <p:cNvPr id="3" name="Picture 2"/>
          <p:cNvPicPr>
            <a:picLocks noChangeAspect="1"/>
          </p:cNvPicPr>
          <p:nvPr/>
        </p:nvPicPr>
        <p:blipFill>
          <a:blip r:embed="rId3"/>
          <a:stretch>
            <a:fillRect/>
          </a:stretch>
        </p:blipFill>
        <p:spPr>
          <a:xfrm>
            <a:off x="117020" y="2430470"/>
            <a:ext cx="8961120" cy="3293191"/>
          </a:xfrm>
          <a:prstGeom prst="rect">
            <a:avLst/>
          </a:prstGeom>
          <a:ln>
            <a:solidFill>
              <a:schemeClr val="tx1"/>
            </a:solidFill>
          </a:ln>
        </p:spPr>
      </p:pic>
      <p:sp>
        <p:nvSpPr>
          <p:cNvPr id="4" name="Rectangle 3"/>
          <p:cNvSpPr/>
          <p:nvPr/>
        </p:nvSpPr>
        <p:spPr bwMode="auto">
          <a:xfrm>
            <a:off x="7682805" y="4773175"/>
            <a:ext cx="42245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3688685" y="3621025"/>
            <a:ext cx="111374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62416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4265" y="1931205"/>
            <a:ext cx="8961120" cy="4220453"/>
          </a:xfrm>
          <a:prstGeom prst="rect">
            <a:avLst/>
          </a:prstGeom>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Now for this specific member I can choose which content is relevant for him:</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808310" y="4451659"/>
            <a:ext cx="3341235" cy="169999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808310" y="3236976"/>
            <a:ext cx="1228960" cy="35556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13455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604054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actual license might be as follows</a:t>
            </a:r>
          </a:p>
          <a:p>
            <a:r>
              <a:rPr lang="en-US" sz="2400" b="0" dirty="0" smtClean="0"/>
              <a:t>Institution Eau Claire pays 613.00 USD for a period </a:t>
            </a:r>
            <a:r>
              <a:rPr lang="en-US" sz="2400" b="0" dirty="0"/>
              <a:t>of 01/01/2017 to 12/31/2021 for resources </a:t>
            </a:r>
            <a:r>
              <a:rPr lang="en-US" sz="2400" b="0" dirty="0" smtClean="0"/>
              <a:t>“Chemical equilibria”, “Chemical ecology” </a:t>
            </a:r>
            <a:r>
              <a:rPr lang="en-US" sz="2400" b="0" dirty="0"/>
              <a:t>and </a:t>
            </a:r>
            <a:r>
              <a:rPr lang="en-US" sz="2400" b="0" dirty="0" smtClean="0"/>
              <a:t>“Chemical week” </a:t>
            </a:r>
          </a:p>
          <a:p>
            <a:r>
              <a:rPr lang="en-US" sz="2400" b="0" dirty="0"/>
              <a:t>Institution Milwaukee pays </a:t>
            </a:r>
            <a:r>
              <a:rPr lang="en-US" sz="2400" b="0" dirty="0" smtClean="0"/>
              <a:t>248.00 </a:t>
            </a:r>
            <a:r>
              <a:rPr lang="en-US" sz="2400" b="0" dirty="0"/>
              <a:t>USD for a period of 01/01/2017 to 12/31/2020 for resources "Chemical ecology", "Chemical reactions" and "Chemical </a:t>
            </a:r>
            <a:r>
              <a:rPr lang="en-US" sz="2400" b="0" dirty="0" smtClean="0"/>
              <a:t>week“</a:t>
            </a:r>
          </a:p>
          <a:p>
            <a:r>
              <a:rPr lang="en-US" sz="2400" b="0" dirty="0"/>
              <a:t>Institution Madison pays 365.00 USD for a period of 01/01/2017 to 12/31/2019 for resources "Chemical equilibria", "Chemical ecology" and "Chemical reactions"</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Tree>
    <p:extLst>
      <p:ext uri="{BB962C8B-B14F-4D97-AF65-F5344CB8AC3E}">
        <p14:creationId xmlns:p14="http://schemas.microsoft.com/office/powerpoint/2010/main" val="2046353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license looks like this</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graphicFrame>
        <p:nvGraphicFramePr>
          <p:cNvPr id="16" name="Table 15"/>
          <p:cNvGraphicFramePr>
            <a:graphicFrameLocks noGrp="1"/>
          </p:cNvGraphicFramePr>
          <p:nvPr>
            <p:extLst>
              <p:ext uri="{D42A27DB-BD31-4B8C-83A1-F6EECF244321}">
                <p14:modId xmlns:p14="http://schemas.microsoft.com/office/powerpoint/2010/main" val="1728634223"/>
              </p:ext>
            </p:extLst>
          </p:nvPr>
        </p:nvGraphicFramePr>
        <p:xfrm>
          <a:off x="188948" y="1397000"/>
          <a:ext cx="8717936" cy="1854200"/>
        </p:xfrm>
        <a:graphic>
          <a:graphicData uri="http://schemas.openxmlformats.org/drawingml/2006/table">
            <a:tbl>
              <a:tblPr firstRow="1" bandRow="1">
                <a:tableStyleId>{5C22544A-7EE6-4342-B048-85BDC9FD1C3A}</a:tableStyleId>
              </a:tblPr>
              <a:tblGrid>
                <a:gridCol w="2693232">
                  <a:extLst>
                    <a:ext uri="{9D8B030D-6E8A-4147-A177-3AD203B41FA5}">
                      <a16:colId xmlns:a16="http://schemas.microsoft.com/office/drawing/2014/main" val="20000"/>
                    </a:ext>
                  </a:extLst>
                </a:gridCol>
                <a:gridCol w="2189085">
                  <a:extLst>
                    <a:ext uri="{9D8B030D-6E8A-4147-A177-3AD203B41FA5}">
                      <a16:colId xmlns:a16="http://schemas.microsoft.com/office/drawing/2014/main" val="20001"/>
                    </a:ext>
                  </a:extLst>
                </a:gridCol>
                <a:gridCol w="1920250">
                  <a:extLst>
                    <a:ext uri="{9D8B030D-6E8A-4147-A177-3AD203B41FA5}">
                      <a16:colId xmlns:a16="http://schemas.microsoft.com/office/drawing/2014/main" val="20002"/>
                    </a:ext>
                  </a:extLst>
                </a:gridCol>
                <a:gridCol w="1915369">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smtClean="0"/>
                        <a:t>Eau Claire</a:t>
                      </a:r>
                      <a:endParaRPr lang="en-US" dirty="0"/>
                    </a:p>
                  </a:txBody>
                  <a:tcPr>
                    <a:lnT w="12700" cap="flat" cmpd="sng" algn="ctr">
                      <a:noFill/>
                      <a:prstDash val="solid"/>
                      <a:round/>
                      <a:headEnd type="none" w="med" len="med"/>
                      <a:tailEnd type="none" w="med" len="med"/>
                    </a:lnT>
                  </a:tcPr>
                </a:tc>
                <a:tc>
                  <a:txBody>
                    <a:bodyPr/>
                    <a:lstStyle/>
                    <a:p>
                      <a:r>
                        <a:rPr lang="en-US" dirty="0" smtClean="0"/>
                        <a:t>Milwaukee</a:t>
                      </a:r>
                      <a:endParaRPr lang="en-US" dirty="0"/>
                    </a:p>
                  </a:txBody>
                  <a:tcPr>
                    <a:lnT w="12700" cap="flat" cmpd="sng" algn="ctr">
                      <a:noFill/>
                      <a:prstDash val="solid"/>
                      <a:round/>
                      <a:headEnd type="none" w="med" len="med"/>
                      <a:tailEnd type="none" w="med" len="med"/>
                    </a:lnT>
                  </a:tcPr>
                </a:tc>
                <a:tc>
                  <a:txBody>
                    <a:bodyPr/>
                    <a:lstStyle/>
                    <a:p>
                      <a:r>
                        <a:rPr lang="en-US" dirty="0" smtClean="0"/>
                        <a:t>Madison</a:t>
                      </a:r>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l"/>
                      <a:r>
                        <a:rPr lang="en-US" dirty="0" smtClean="0"/>
                        <a:t>Chemical Ecology</a:t>
                      </a:r>
                      <a:endParaRPr lang="en-US" dirty="0"/>
                    </a:p>
                  </a:txBody>
                  <a:tcPr>
                    <a:lnL w="12700" cap="flat" cmpd="sng" algn="ctr">
                      <a:noFill/>
                      <a:prstDash val="solid"/>
                      <a:round/>
                      <a:headEnd type="none" w="med" len="med"/>
                      <a:tailEnd type="none" w="med" len="med"/>
                    </a:lnL>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l"/>
                      <a:r>
                        <a:rPr lang="en-US" dirty="0" smtClean="0"/>
                        <a:t>Chemical Equilibria</a:t>
                      </a:r>
                      <a:endParaRPr lang="en-US" dirty="0"/>
                    </a:p>
                  </a:txBody>
                  <a:tcPr>
                    <a:lnL w="12700" cap="flat" cmpd="sng" algn="ctr">
                      <a:noFill/>
                      <a:prstDash val="solid"/>
                      <a:round/>
                      <a:headEnd type="none" w="med" len="med"/>
                      <a:tailEnd type="none" w="med" len="med"/>
                    </a:lnL>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l"/>
                      <a:r>
                        <a:rPr lang="en-US" dirty="0" smtClean="0"/>
                        <a:t>Chemical Week</a:t>
                      </a:r>
                      <a:endParaRPr lang="en-US" dirty="0"/>
                    </a:p>
                  </a:txBody>
                  <a:tcPr>
                    <a:lnL w="12700" cap="flat" cmpd="sng" algn="ctr">
                      <a:noFill/>
                      <a:prstDash val="solid"/>
                      <a:round/>
                      <a:headEnd type="none" w="med" len="med"/>
                      <a:tailEnd type="none" w="med" len="med"/>
                    </a:lnL>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l"/>
                      <a:r>
                        <a:rPr lang="en-US" dirty="0" smtClean="0"/>
                        <a:t>Chemical Reactions</a:t>
                      </a:r>
                      <a:endParaRPr lang="en-US"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tc>
                  <a:txBody>
                    <a:bodyPr/>
                    <a:lstStyle/>
                    <a:p>
                      <a:r>
                        <a:rPr lang="en-US" dirty="0" smtClean="0"/>
                        <a:t>X</a:t>
                      </a:r>
                      <a:endParaRPr lang="en-US" dirty="0"/>
                    </a:p>
                  </a:txBody>
                  <a:tcPr>
                    <a:lnB w="12700" cap="flat" cmpd="sng" algn="ctr">
                      <a:noFill/>
                      <a:prstDash val="solid"/>
                      <a:round/>
                      <a:headEnd type="none" w="med" len="med"/>
                      <a:tailEnd type="none" w="med" len="med"/>
                    </a:lnB>
                  </a:tcPr>
                </a:tc>
                <a:tc>
                  <a:txBody>
                    <a:bodyPr/>
                    <a:lstStyle/>
                    <a:p>
                      <a:r>
                        <a:rPr lang="en-US" dirty="0" smtClean="0"/>
                        <a:t>X</a:t>
                      </a:r>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11808053"/>
              </p:ext>
            </p:extLst>
          </p:nvPr>
        </p:nvGraphicFramePr>
        <p:xfrm>
          <a:off x="188948" y="3865890"/>
          <a:ext cx="8717936" cy="1483360"/>
        </p:xfrm>
        <a:graphic>
          <a:graphicData uri="http://schemas.openxmlformats.org/drawingml/2006/table">
            <a:tbl>
              <a:tblPr firstRow="1" bandRow="1">
                <a:tableStyleId>{5C22544A-7EE6-4342-B048-85BDC9FD1C3A}</a:tableStyleId>
              </a:tblPr>
              <a:tblGrid>
                <a:gridCol w="2693232">
                  <a:extLst>
                    <a:ext uri="{9D8B030D-6E8A-4147-A177-3AD203B41FA5}">
                      <a16:colId xmlns:a16="http://schemas.microsoft.com/office/drawing/2014/main" val="20000"/>
                    </a:ext>
                  </a:extLst>
                </a:gridCol>
                <a:gridCol w="2189085">
                  <a:extLst>
                    <a:ext uri="{9D8B030D-6E8A-4147-A177-3AD203B41FA5}">
                      <a16:colId xmlns:a16="http://schemas.microsoft.com/office/drawing/2014/main" val="20001"/>
                    </a:ext>
                  </a:extLst>
                </a:gridCol>
                <a:gridCol w="1920250">
                  <a:extLst>
                    <a:ext uri="{9D8B030D-6E8A-4147-A177-3AD203B41FA5}">
                      <a16:colId xmlns:a16="http://schemas.microsoft.com/office/drawing/2014/main" val="20002"/>
                    </a:ext>
                  </a:extLst>
                </a:gridCol>
                <a:gridCol w="1915369">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smtClean="0"/>
                        <a:t>Start</a:t>
                      </a:r>
                      <a:endParaRPr lang="en-US" dirty="0"/>
                    </a:p>
                  </a:txBody>
                  <a:tcPr/>
                </a:tc>
                <a:tc>
                  <a:txBody>
                    <a:bodyPr/>
                    <a:lstStyle/>
                    <a:p>
                      <a:r>
                        <a:rPr lang="en-US" dirty="0" smtClean="0"/>
                        <a:t>End</a:t>
                      </a:r>
                      <a:endParaRPr lang="en-US" dirty="0"/>
                    </a:p>
                  </a:txBody>
                  <a:tcPr/>
                </a:tc>
                <a:tc>
                  <a:txBody>
                    <a:bodyPr/>
                    <a:lstStyle/>
                    <a:p>
                      <a:r>
                        <a:rPr lang="en-US" dirty="0" smtClean="0"/>
                        <a:t>Price</a:t>
                      </a:r>
                      <a:endParaRPr lang="en-US" dirty="0"/>
                    </a:p>
                  </a:txBody>
                  <a:tcPr/>
                </a:tc>
                <a:extLst>
                  <a:ext uri="{0D108BD9-81ED-4DB2-BD59-A6C34878D82A}">
                    <a16:rowId xmlns:a16="http://schemas.microsoft.com/office/drawing/2014/main" val="10000"/>
                  </a:ext>
                </a:extLst>
              </a:tr>
              <a:tr h="370840">
                <a:tc>
                  <a:txBody>
                    <a:bodyPr/>
                    <a:lstStyle/>
                    <a:p>
                      <a:pPr algn="l"/>
                      <a:r>
                        <a:rPr lang="en-US" dirty="0" smtClean="0"/>
                        <a:t>Eau Claire</a:t>
                      </a:r>
                      <a:endParaRPr lang="en-US" dirty="0"/>
                    </a:p>
                  </a:txBody>
                  <a:tcPr/>
                </a:tc>
                <a:tc>
                  <a:txBody>
                    <a:bodyPr/>
                    <a:lstStyle/>
                    <a:p>
                      <a:r>
                        <a:rPr lang="en-US" dirty="0" smtClean="0"/>
                        <a:t>01/02/2017</a:t>
                      </a:r>
                      <a:endParaRPr lang="en-US" dirty="0"/>
                    </a:p>
                  </a:txBody>
                  <a:tcPr/>
                </a:tc>
                <a:tc>
                  <a:txBody>
                    <a:bodyPr/>
                    <a:lstStyle/>
                    <a:p>
                      <a:r>
                        <a:rPr lang="en-US" dirty="0" smtClean="0"/>
                        <a:t>12/31/2021</a:t>
                      </a:r>
                      <a:endParaRPr lang="en-US" dirty="0"/>
                    </a:p>
                  </a:txBody>
                  <a:tcPr/>
                </a:tc>
                <a:tc>
                  <a:txBody>
                    <a:bodyPr/>
                    <a:lstStyle/>
                    <a:p>
                      <a:r>
                        <a:rPr lang="en-US" dirty="0" smtClean="0"/>
                        <a:t>613.00 USD</a:t>
                      </a:r>
                      <a:endParaRPr lang="en-US" dirty="0"/>
                    </a:p>
                  </a:txBody>
                  <a:tcPr/>
                </a:tc>
                <a:extLst>
                  <a:ext uri="{0D108BD9-81ED-4DB2-BD59-A6C34878D82A}">
                    <a16:rowId xmlns:a16="http://schemas.microsoft.com/office/drawing/2014/main" val="10001"/>
                  </a:ext>
                </a:extLst>
              </a:tr>
              <a:tr h="370840">
                <a:tc>
                  <a:txBody>
                    <a:bodyPr/>
                    <a:lstStyle/>
                    <a:p>
                      <a:pPr algn="l"/>
                      <a:r>
                        <a:rPr lang="en-US" dirty="0" smtClean="0"/>
                        <a:t>Milwaukee</a:t>
                      </a:r>
                      <a:endParaRPr lang="en-US" dirty="0"/>
                    </a:p>
                  </a:txBody>
                  <a:tcPr/>
                </a:tc>
                <a:tc>
                  <a:txBody>
                    <a:bodyPr/>
                    <a:lstStyle/>
                    <a:p>
                      <a:r>
                        <a:rPr lang="en-US" dirty="0" smtClean="0"/>
                        <a:t>01/02/2017</a:t>
                      </a:r>
                      <a:endParaRPr lang="en-US" dirty="0"/>
                    </a:p>
                  </a:txBody>
                  <a:tcPr/>
                </a:tc>
                <a:tc>
                  <a:txBody>
                    <a:bodyPr/>
                    <a:lstStyle/>
                    <a:p>
                      <a:r>
                        <a:rPr lang="en-US" dirty="0" smtClean="0"/>
                        <a:t>12/31/2020</a:t>
                      </a:r>
                      <a:endParaRPr lang="en-US" dirty="0"/>
                    </a:p>
                  </a:txBody>
                  <a:tcPr/>
                </a:tc>
                <a:tc>
                  <a:txBody>
                    <a:bodyPr/>
                    <a:lstStyle/>
                    <a:p>
                      <a:r>
                        <a:rPr lang="en-US" dirty="0" smtClean="0"/>
                        <a:t>248.00</a:t>
                      </a:r>
                      <a:r>
                        <a:rPr lang="en-US" baseline="0" dirty="0" smtClean="0"/>
                        <a:t> USD</a:t>
                      </a:r>
                      <a:endParaRPr lang="en-US" dirty="0"/>
                    </a:p>
                  </a:txBody>
                  <a:tcPr/>
                </a:tc>
                <a:extLst>
                  <a:ext uri="{0D108BD9-81ED-4DB2-BD59-A6C34878D82A}">
                    <a16:rowId xmlns:a16="http://schemas.microsoft.com/office/drawing/2014/main" val="10002"/>
                  </a:ext>
                </a:extLst>
              </a:tr>
              <a:tr h="370840">
                <a:tc>
                  <a:txBody>
                    <a:bodyPr/>
                    <a:lstStyle/>
                    <a:p>
                      <a:pPr algn="l"/>
                      <a:r>
                        <a:rPr lang="en-US" dirty="0" smtClean="0"/>
                        <a:t>Madison</a:t>
                      </a:r>
                      <a:endParaRPr lang="en-US" dirty="0"/>
                    </a:p>
                  </a:txBody>
                  <a:tcPr/>
                </a:tc>
                <a:tc>
                  <a:txBody>
                    <a:bodyPr/>
                    <a:lstStyle/>
                    <a:p>
                      <a:r>
                        <a:rPr lang="en-US" dirty="0" smtClean="0"/>
                        <a:t>01/02/2017</a:t>
                      </a:r>
                      <a:endParaRPr lang="en-US" dirty="0"/>
                    </a:p>
                  </a:txBody>
                  <a:tcPr/>
                </a:tc>
                <a:tc>
                  <a:txBody>
                    <a:bodyPr/>
                    <a:lstStyle/>
                    <a:p>
                      <a:r>
                        <a:rPr lang="en-US" dirty="0" smtClean="0"/>
                        <a:t>12/31/2019</a:t>
                      </a:r>
                      <a:endParaRPr lang="en-US" dirty="0"/>
                    </a:p>
                  </a:txBody>
                  <a:tcPr/>
                </a:tc>
                <a:tc>
                  <a:txBody>
                    <a:bodyPr/>
                    <a:lstStyle/>
                    <a:p>
                      <a:r>
                        <a:rPr lang="en-US" dirty="0" smtClean="0"/>
                        <a:t>365.00</a:t>
                      </a:r>
                      <a:r>
                        <a:rPr lang="en-US" baseline="0" dirty="0" smtClean="0"/>
                        <a:t> USD</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5247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259" y="2020522"/>
            <a:ext cx="8961120" cy="4113437"/>
          </a:xfrm>
          <a:prstGeom prst="rect">
            <a:avLst/>
          </a:prstGeom>
          <a:ln>
            <a:solidFill>
              <a:schemeClr val="tx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negotiation details tab looks like this</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4" name="Rectangle 3"/>
          <p:cNvSpPr/>
          <p:nvPr/>
        </p:nvSpPr>
        <p:spPr bwMode="auto">
          <a:xfrm>
            <a:off x="1376404" y="4877954"/>
            <a:ext cx="699271" cy="414766"/>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1384385" y="4302393"/>
            <a:ext cx="691290" cy="355567"/>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1376403" y="5548964"/>
            <a:ext cx="699271" cy="414766"/>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570529" y="4197100"/>
            <a:ext cx="2726755" cy="5760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5570529" y="4811580"/>
            <a:ext cx="2726755" cy="5760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5570529" y="5453567"/>
            <a:ext cx="2726755" cy="5760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2152484" y="4302393"/>
            <a:ext cx="2304301" cy="35556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2152485" y="4926795"/>
            <a:ext cx="2304301" cy="35556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2152485" y="5569758"/>
            <a:ext cx="2304301" cy="35556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3880710" y="3198570"/>
            <a:ext cx="921720" cy="3456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28025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7357" y="2182302"/>
            <a:ext cx="8961120" cy="3834447"/>
          </a:xfrm>
          <a:prstGeom prst="rect">
            <a:avLst/>
          </a:prstGeom>
          <a:ln>
            <a:solidFill>
              <a:schemeClr val="tx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This for example is the current ‘Eau Claire’ member in edit mode</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5" name="Rectangle 4"/>
          <p:cNvSpPr/>
          <p:nvPr/>
        </p:nvSpPr>
        <p:spPr bwMode="auto">
          <a:xfrm>
            <a:off x="385855" y="3467405"/>
            <a:ext cx="6067990" cy="65940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693095" y="4696365"/>
            <a:ext cx="3494855" cy="13441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68599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This for example is the current ‘Milwaukee’ member in edit mode</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pic>
        <p:nvPicPr>
          <p:cNvPr id="3" name="Picture 2"/>
          <p:cNvPicPr>
            <a:picLocks noChangeAspect="1"/>
          </p:cNvPicPr>
          <p:nvPr/>
        </p:nvPicPr>
        <p:blipFill>
          <a:blip r:embed="rId3"/>
          <a:stretch>
            <a:fillRect/>
          </a:stretch>
        </p:blipFill>
        <p:spPr>
          <a:xfrm>
            <a:off x="104265" y="1774842"/>
            <a:ext cx="8961120" cy="3996863"/>
          </a:xfrm>
          <a:prstGeom prst="rect">
            <a:avLst/>
          </a:prstGeom>
          <a:ln>
            <a:solidFill>
              <a:schemeClr val="tx1"/>
            </a:solidFill>
          </a:ln>
        </p:spPr>
      </p:pic>
      <p:sp>
        <p:nvSpPr>
          <p:cNvPr id="8" name="Rectangle 7"/>
          <p:cNvSpPr/>
          <p:nvPr/>
        </p:nvSpPr>
        <p:spPr bwMode="auto">
          <a:xfrm>
            <a:off x="385855" y="3044950"/>
            <a:ext cx="6067990" cy="65940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693095" y="4273910"/>
            <a:ext cx="3494855" cy="13441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6639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7020" y="2908057"/>
            <a:ext cx="8961120" cy="3017268"/>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Multiple contacts per member</a:t>
            </a:r>
            <a:endParaRPr lang="en-US" sz="2400" dirty="0"/>
          </a:p>
        </p:txBody>
      </p:sp>
      <p:sp>
        <p:nvSpPr>
          <p:cNvPr id="2" name="TextBox 1"/>
          <p:cNvSpPr txBox="1"/>
          <p:nvPr/>
        </p:nvSpPr>
        <p:spPr>
          <a:xfrm>
            <a:off x="188949" y="817460"/>
            <a:ext cx="8717936" cy="188184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It is possible to establish more than one contact email for each member.</a:t>
            </a:r>
          </a:p>
          <a:p>
            <a:r>
              <a:rPr lang="en-US" b="0" dirty="0" smtClean="0"/>
              <a:t>Members are added from the ‘Negotiation Details’ tab</a:t>
            </a:r>
            <a:endParaRPr lang="en-US" b="0" dirty="0"/>
          </a:p>
          <a:p>
            <a:endParaRPr lang="en-US" b="0" dirty="0" smtClean="0"/>
          </a:p>
          <a:p>
            <a:endParaRPr lang="en-US" b="0" dirty="0" smtClean="0"/>
          </a:p>
          <a:p>
            <a:endParaRPr lang="en-US" b="0" dirty="0" smtClean="0"/>
          </a:p>
        </p:txBody>
      </p:sp>
      <p:sp>
        <p:nvSpPr>
          <p:cNvPr id="4" name="Rectangle 3"/>
          <p:cNvSpPr/>
          <p:nvPr/>
        </p:nvSpPr>
        <p:spPr bwMode="auto">
          <a:xfrm>
            <a:off x="3765495" y="4081885"/>
            <a:ext cx="107534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375565" y="4504340"/>
            <a:ext cx="8833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2843775" y="6121044"/>
            <a:ext cx="4262955" cy="369332"/>
          </a:xfrm>
          <a:prstGeom prst="rect">
            <a:avLst/>
          </a:prstGeom>
          <a:noFill/>
          <a:ln>
            <a:solidFill>
              <a:schemeClr val="tx1"/>
            </a:solidFill>
          </a:ln>
        </p:spPr>
        <p:txBody>
          <a:bodyPr wrap="square" rtlCol="0">
            <a:spAutoFit/>
          </a:bodyPr>
          <a:lstStyle/>
          <a:p>
            <a:pPr algn="l"/>
            <a:r>
              <a:rPr lang="en-US" b="0" dirty="0" smtClean="0"/>
              <a:t>We will now edit the first member</a:t>
            </a:r>
            <a:endParaRPr lang="en-US" b="0" dirty="0"/>
          </a:p>
        </p:txBody>
      </p:sp>
      <p:cxnSp>
        <p:nvCxnSpPr>
          <p:cNvPr id="9" name="Straight Arrow Connector 8"/>
          <p:cNvCxnSpPr/>
          <p:nvPr/>
        </p:nvCxnSpPr>
        <p:spPr bwMode="auto">
          <a:xfrm flipV="1">
            <a:off x="7106730" y="5562953"/>
            <a:ext cx="537670" cy="66961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0" name="TextBox 9"/>
          <p:cNvSpPr txBox="1"/>
          <p:nvPr/>
        </p:nvSpPr>
        <p:spPr>
          <a:xfrm>
            <a:off x="108046" y="6659675"/>
            <a:ext cx="1190555" cy="200055"/>
          </a:xfrm>
          <a:prstGeom prst="rect">
            <a:avLst/>
          </a:prstGeom>
          <a:noFill/>
        </p:spPr>
        <p:txBody>
          <a:bodyPr wrap="square" rtlCol="0">
            <a:spAutoFit/>
          </a:bodyPr>
          <a:lstStyle/>
          <a:p>
            <a:pPr algn="l"/>
            <a:r>
              <a:rPr lang="en-US" sz="700" b="0" dirty="0"/>
              <a:t>URM-60373 </a:t>
            </a:r>
          </a:p>
        </p:txBody>
      </p:sp>
      <p:sp>
        <p:nvSpPr>
          <p:cNvPr id="11" name="TextBox 10"/>
          <p:cNvSpPr txBox="1"/>
          <p:nvPr/>
        </p:nvSpPr>
        <p:spPr>
          <a:xfrm>
            <a:off x="3765496" y="2625532"/>
            <a:ext cx="4608600" cy="369332"/>
          </a:xfrm>
          <a:prstGeom prst="rect">
            <a:avLst/>
          </a:prstGeom>
          <a:solidFill>
            <a:schemeClr val="bg1"/>
          </a:solidFill>
          <a:ln>
            <a:solidFill>
              <a:schemeClr val="tx1"/>
            </a:solidFill>
          </a:ln>
        </p:spPr>
        <p:txBody>
          <a:bodyPr wrap="square" rtlCol="0">
            <a:spAutoFit/>
          </a:bodyPr>
          <a:lstStyle/>
          <a:p>
            <a:pPr algn="l"/>
            <a:r>
              <a:rPr lang="en-US" b="0" dirty="0" smtClean="0"/>
              <a:t>We are in the ‘Negotiation Details’ tab</a:t>
            </a:r>
            <a:endParaRPr lang="en-US" b="0" dirty="0"/>
          </a:p>
        </p:txBody>
      </p:sp>
      <p:cxnSp>
        <p:nvCxnSpPr>
          <p:cNvPr id="12" name="Straight Arrow Connector 11"/>
          <p:cNvCxnSpPr/>
          <p:nvPr/>
        </p:nvCxnSpPr>
        <p:spPr bwMode="auto">
          <a:xfrm flipH="1">
            <a:off x="4547917" y="3027233"/>
            <a:ext cx="292918" cy="97605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307796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118" y="1892800"/>
            <a:ext cx="8961120" cy="4083975"/>
          </a:xfrm>
          <a:prstGeom prst="rect">
            <a:avLst/>
          </a:prstGeom>
          <a:ln>
            <a:solidFill>
              <a:schemeClr val="tx1"/>
            </a:solidFill>
          </a:ln>
        </p:spPr>
      </p:pic>
      <p:sp>
        <p:nvSpPr>
          <p:cNvPr id="2" name="TextBox 1"/>
          <p:cNvSpPr txBox="1"/>
          <p:nvPr/>
        </p:nvSpPr>
        <p:spPr>
          <a:xfrm>
            <a:off x="188949" y="817459"/>
            <a:ext cx="8717936" cy="130577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This for example is the current ‘Madison’ member in edit mode</a:t>
            </a:r>
            <a:endParaRPr lang="en-GB" sz="2400" b="0" dirty="0"/>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smtClean="0"/>
              <a:t>License Negotiation when content differs between members</a:t>
            </a:r>
            <a:endParaRPr lang="en-US" sz="2000" b="0" dirty="0"/>
          </a:p>
        </p:txBody>
      </p:sp>
      <p:sp>
        <p:nvSpPr>
          <p:cNvPr id="5" name="Rectangle 4"/>
          <p:cNvSpPr/>
          <p:nvPr/>
        </p:nvSpPr>
        <p:spPr bwMode="auto">
          <a:xfrm>
            <a:off x="385855" y="3275380"/>
            <a:ext cx="6067990" cy="659407"/>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693095" y="4504340"/>
            <a:ext cx="3494855" cy="134417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8480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039458" y="6543600"/>
            <a:ext cx="1068202" cy="360000"/>
          </a:xfrm>
          <a:prstGeom prst="rect">
            <a:avLst/>
          </a:prstGeom>
        </p:spPr>
        <p:txBody>
          <a:bodyPr/>
          <a:lstStyle/>
          <a:p>
            <a:fld id="{1C146586-7EC2-481D-848F-8CE41EB2DE6C}" type="slidenum">
              <a:rPr lang="en-US" smtClean="0"/>
              <a:pPr/>
              <a:t>71</a:t>
            </a:fld>
            <a:endParaRPr lang="en-US" dirty="0"/>
          </a:p>
        </p:txBody>
      </p:sp>
      <p:pic>
        <p:nvPicPr>
          <p:cNvPr id="3" name="Picture 2"/>
          <p:cNvPicPr>
            <a:picLocks noChangeAspect="1"/>
          </p:cNvPicPr>
          <p:nvPr/>
        </p:nvPicPr>
        <p:blipFill>
          <a:blip r:embed="rId2"/>
          <a:stretch>
            <a:fillRect/>
          </a:stretch>
        </p:blipFill>
        <p:spPr>
          <a:xfrm>
            <a:off x="146966" y="937519"/>
            <a:ext cx="457200" cy="454527"/>
          </a:xfrm>
          <a:prstGeom prst="rect">
            <a:avLst/>
          </a:prstGeom>
        </p:spPr>
      </p:pic>
      <p:pic>
        <p:nvPicPr>
          <p:cNvPr id="6" name="Picture 5"/>
          <p:cNvPicPr>
            <a:picLocks noChangeAspect="1"/>
          </p:cNvPicPr>
          <p:nvPr/>
        </p:nvPicPr>
        <p:blipFill>
          <a:blip r:embed="rId3"/>
          <a:stretch>
            <a:fillRect/>
          </a:stretch>
        </p:blipFill>
        <p:spPr>
          <a:xfrm>
            <a:off x="146966" y="1663648"/>
            <a:ext cx="457200" cy="470726"/>
          </a:xfrm>
          <a:prstGeom prst="rect">
            <a:avLst/>
          </a:prstGeom>
        </p:spPr>
      </p:pic>
      <p:pic>
        <p:nvPicPr>
          <p:cNvPr id="7" name="Picture 6"/>
          <p:cNvPicPr>
            <a:picLocks noChangeAspect="1"/>
          </p:cNvPicPr>
          <p:nvPr/>
        </p:nvPicPr>
        <p:blipFill>
          <a:blip r:embed="rId4"/>
          <a:stretch>
            <a:fillRect/>
          </a:stretch>
        </p:blipFill>
        <p:spPr>
          <a:xfrm>
            <a:off x="146966" y="2414552"/>
            <a:ext cx="457200" cy="468151"/>
          </a:xfrm>
          <a:prstGeom prst="rect">
            <a:avLst/>
          </a:prstGeom>
        </p:spPr>
      </p:pic>
      <p:pic>
        <p:nvPicPr>
          <p:cNvPr id="8" name="Picture 7"/>
          <p:cNvPicPr>
            <a:picLocks noChangeAspect="1"/>
          </p:cNvPicPr>
          <p:nvPr/>
        </p:nvPicPr>
        <p:blipFill>
          <a:blip r:embed="rId5"/>
          <a:stretch>
            <a:fillRect/>
          </a:stretch>
        </p:blipFill>
        <p:spPr>
          <a:xfrm>
            <a:off x="146966" y="3152272"/>
            <a:ext cx="457200" cy="467832"/>
          </a:xfrm>
          <a:prstGeom prst="rect">
            <a:avLst/>
          </a:prstGeom>
        </p:spPr>
      </p:pic>
      <p:pic>
        <p:nvPicPr>
          <p:cNvPr id="9" name="Picture 8"/>
          <p:cNvPicPr>
            <a:picLocks noChangeAspect="1"/>
          </p:cNvPicPr>
          <p:nvPr/>
        </p:nvPicPr>
        <p:blipFill>
          <a:blip r:embed="rId6"/>
          <a:stretch>
            <a:fillRect/>
          </a:stretch>
        </p:blipFill>
        <p:spPr>
          <a:xfrm>
            <a:off x="146966" y="3889673"/>
            <a:ext cx="457200" cy="468021"/>
          </a:xfrm>
          <a:prstGeom prst="rect">
            <a:avLst/>
          </a:prstGeom>
        </p:spPr>
      </p:pic>
      <p:pic>
        <p:nvPicPr>
          <p:cNvPr id="10" name="Picture 9"/>
          <p:cNvPicPr>
            <a:picLocks noChangeAspect="1"/>
          </p:cNvPicPr>
          <p:nvPr/>
        </p:nvPicPr>
        <p:blipFill>
          <a:blip r:embed="rId7"/>
          <a:stretch>
            <a:fillRect/>
          </a:stretch>
        </p:blipFill>
        <p:spPr>
          <a:xfrm>
            <a:off x="146966" y="4629990"/>
            <a:ext cx="457200" cy="470726"/>
          </a:xfrm>
          <a:prstGeom prst="rect">
            <a:avLst/>
          </a:prstGeom>
        </p:spPr>
      </p:pic>
      <p:pic>
        <p:nvPicPr>
          <p:cNvPr id="11" name="Picture 10"/>
          <p:cNvPicPr>
            <a:picLocks noChangeAspect="1"/>
          </p:cNvPicPr>
          <p:nvPr/>
        </p:nvPicPr>
        <p:blipFill>
          <a:blip r:embed="rId8"/>
          <a:stretch>
            <a:fillRect/>
          </a:stretch>
        </p:blipFill>
        <p:spPr>
          <a:xfrm>
            <a:off x="146966" y="5335336"/>
            <a:ext cx="457200" cy="478842"/>
          </a:xfrm>
          <a:prstGeom prst="rect">
            <a:avLst/>
          </a:prstGeom>
        </p:spPr>
      </p:pic>
      <p:pic>
        <p:nvPicPr>
          <p:cNvPr id="12" name="Picture 11"/>
          <p:cNvPicPr>
            <a:picLocks noChangeAspect="1"/>
          </p:cNvPicPr>
          <p:nvPr/>
        </p:nvPicPr>
        <p:blipFill>
          <a:blip r:embed="rId9"/>
          <a:stretch>
            <a:fillRect/>
          </a:stretch>
        </p:blipFill>
        <p:spPr>
          <a:xfrm>
            <a:off x="146966" y="6066469"/>
            <a:ext cx="457200" cy="473336"/>
          </a:xfrm>
          <a:prstGeom prst="rect">
            <a:avLst/>
          </a:prstGeom>
        </p:spPr>
      </p:pic>
      <p:pic>
        <p:nvPicPr>
          <p:cNvPr id="17" name="Picture 16"/>
          <p:cNvPicPr>
            <a:picLocks noChangeAspect="1"/>
          </p:cNvPicPr>
          <p:nvPr/>
        </p:nvPicPr>
        <p:blipFill>
          <a:blip r:embed="rId10"/>
          <a:stretch>
            <a:fillRect/>
          </a:stretch>
        </p:blipFill>
        <p:spPr>
          <a:xfrm>
            <a:off x="78615" y="5886920"/>
            <a:ext cx="628738" cy="691290"/>
          </a:xfrm>
          <a:prstGeom prst="rect">
            <a:avLst/>
          </a:prstGeom>
        </p:spPr>
      </p:pic>
      <p:sp>
        <p:nvSpPr>
          <p:cNvPr id="21" name="Content Placeholder 4"/>
          <p:cNvSpPr txBox="1">
            <a:spLocks noGrp="1"/>
          </p:cNvSpPr>
          <p:nvPr>
            <p:ph idx="1"/>
          </p:nvPr>
        </p:nvSpPr>
        <p:spPr>
          <a:xfrm>
            <a:off x="658488" y="935624"/>
            <a:ext cx="8349710" cy="369332"/>
          </a:xfrm>
          <a:prstGeom prst="rect">
            <a:avLst/>
          </a:prstGeom>
          <a:noFill/>
        </p:spPr>
        <p:txBody>
          <a:bodyPr wrap="square" rtlCol="0">
            <a:spAutoFit/>
          </a:bodyPr>
          <a:lstStyle/>
          <a:p>
            <a:pPr marL="0" indent="0">
              <a:buNone/>
            </a:pPr>
            <a:r>
              <a:rPr lang="en-US" sz="1800" dirty="0" smtClean="0"/>
              <a:t>Multiple contacts per member and adding administrators</a:t>
            </a:r>
            <a:endParaRPr lang="en-US" sz="1800" dirty="0"/>
          </a:p>
        </p:txBody>
      </p:sp>
      <p:sp>
        <p:nvSpPr>
          <p:cNvPr id="23" name="Content Placeholder 4"/>
          <p:cNvSpPr txBox="1">
            <a:spLocks/>
          </p:cNvSpPr>
          <p:nvPr/>
        </p:nvSpPr>
        <p:spPr bwMode="auto">
          <a:xfrm>
            <a:off x="677270" y="170077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Navigate from License to Licensor and Licensing agent</a:t>
            </a:r>
          </a:p>
        </p:txBody>
      </p:sp>
      <p:sp>
        <p:nvSpPr>
          <p:cNvPr id="25" name="Content Placeholder 4"/>
          <p:cNvSpPr txBox="1">
            <a:spLocks/>
          </p:cNvSpPr>
          <p:nvPr/>
        </p:nvSpPr>
        <p:spPr bwMode="auto">
          <a:xfrm>
            <a:off x="677270" y="2430470"/>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smtClean="0"/>
              <a:t>Distributing the negotiated license</a:t>
            </a:r>
            <a:endParaRPr lang="en-US" sz="1800" b="0" kern="0" dirty="0"/>
          </a:p>
        </p:txBody>
      </p:sp>
      <p:sp>
        <p:nvSpPr>
          <p:cNvPr id="27" name="Content Placeholder 4"/>
          <p:cNvSpPr txBox="1">
            <a:spLocks/>
          </p:cNvSpPr>
          <p:nvPr/>
        </p:nvSpPr>
        <p:spPr bwMode="auto">
          <a:xfrm>
            <a:off x="715675" y="3184779"/>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kern="0" dirty="0"/>
              <a:t>Creating an amendment to the shared license</a:t>
            </a:r>
          </a:p>
        </p:txBody>
      </p:sp>
      <p:sp>
        <p:nvSpPr>
          <p:cNvPr id="28" name="Content Placeholder 4"/>
          <p:cNvSpPr txBox="1">
            <a:spLocks/>
          </p:cNvSpPr>
          <p:nvPr/>
        </p:nvSpPr>
        <p:spPr bwMode="auto">
          <a:xfrm>
            <a:off x="715675" y="3936015"/>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Linking member institution resource to network license or amendment</a:t>
            </a:r>
            <a:endParaRPr lang="en-US" sz="1800" b="0" kern="0" dirty="0"/>
          </a:p>
        </p:txBody>
      </p:sp>
      <p:sp>
        <p:nvSpPr>
          <p:cNvPr id="29" name="Rectangle 28"/>
          <p:cNvSpPr/>
          <p:nvPr/>
        </p:nvSpPr>
        <p:spPr bwMode="auto">
          <a:xfrm>
            <a:off x="677270" y="5276878"/>
            <a:ext cx="8349710" cy="4564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Arial" pitchFamily="34" charset="0"/>
              <a:cs typeface="Arial" pitchFamily="34" charset="0"/>
            </a:endParaRPr>
          </a:p>
        </p:txBody>
      </p:sp>
      <p:sp>
        <p:nvSpPr>
          <p:cNvPr id="19" name="Content Placeholder 4"/>
          <p:cNvSpPr txBox="1">
            <a:spLocks/>
          </p:cNvSpPr>
          <p:nvPr/>
        </p:nvSpPr>
        <p:spPr bwMode="auto">
          <a:xfrm>
            <a:off x="715675" y="4635737"/>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Negotiation when content differs between members</a:t>
            </a:r>
            <a:endParaRPr lang="en-US" sz="1800" b="0" kern="0" dirty="0"/>
          </a:p>
        </p:txBody>
      </p:sp>
      <p:sp>
        <p:nvSpPr>
          <p:cNvPr id="20" name="Content Placeholder 4"/>
          <p:cNvSpPr txBox="1">
            <a:spLocks/>
          </p:cNvSpPr>
          <p:nvPr/>
        </p:nvSpPr>
        <p:spPr bwMode="auto">
          <a:xfrm>
            <a:off x="715675" y="5325563"/>
            <a:ext cx="8349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233363" indent="-233363"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rgbClr val="3E4C56"/>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b="0" dirty="0" smtClean="0"/>
              <a:t>License multi year negotiation - price per year</a:t>
            </a:r>
            <a:endParaRPr lang="en-US" sz="1800" b="0" kern="0" dirty="0"/>
          </a:p>
        </p:txBody>
      </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8452" y="52444"/>
            <a:ext cx="1820053" cy="640080"/>
          </a:xfrm>
          <a:prstGeom prst="rect">
            <a:avLst/>
          </a:prstGeom>
        </p:spPr>
      </p:pic>
    </p:spTree>
    <p:extLst>
      <p:ext uri="{BB962C8B-B14F-4D97-AF65-F5344CB8AC3E}">
        <p14:creationId xmlns:p14="http://schemas.microsoft.com/office/powerpoint/2010/main" val="12357066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59"/>
            <a:ext cx="8717936" cy="553032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When license is</a:t>
            </a:r>
          </a:p>
          <a:p>
            <a:pPr marL="857250" lvl="1" indent="-457200">
              <a:buFont typeface="+mj-lt"/>
              <a:buAutoNum type="alphaUcPeriod"/>
            </a:pPr>
            <a:r>
              <a:rPr lang="en-US" sz="2400" b="0" dirty="0" smtClean="0">
                <a:solidFill>
                  <a:srgbClr val="3E4C56"/>
                </a:solidFill>
              </a:rPr>
              <a:t>Added </a:t>
            </a:r>
            <a:r>
              <a:rPr lang="en-US" sz="2400" b="0" dirty="0">
                <a:solidFill>
                  <a:srgbClr val="3E4C56"/>
                </a:solidFill>
              </a:rPr>
              <a:t>in the network zone and</a:t>
            </a:r>
          </a:p>
          <a:p>
            <a:pPr marL="857250" lvl="1" indent="-457200">
              <a:buFont typeface="+mj-lt"/>
              <a:buAutoNum type="alphaUcPeriod"/>
            </a:pPr>
            <a:r>
              <a:rPr lang="en-US" sz="2400" b="0" dirty="0" smtClean="0">
                <a:solidFill>
                  <a:srgbClr val="3E4C56"/>
                </a:solidFill>
              </a:rPr>
              <a:t>Is of </a:t>
            </a:r>
            <a:r>
              <a:rPr lang="en-US" sz="2400" b="0" dirty="0">
                <a:solidFill>
                  <a:srgbClr val="3E4C56"/>
                </a:solidFill>
              </a:rPr>
              <a:t>type negotiation and</a:t>
            </a:r>
          </a:p>
          <a:p>
            <a:pPr marL="857250" lvl="1" indent="-457200">
              <a:buFont typeface="+mj-lt"/>
              <a:buAutoNum type="alphaUcPeriod"/>
            </a:pPr>
            <a:r>
              <a:rPr lang="en-US" sz="2400" b="0" dirty="0" smtClean="0">
                <a:solidFill>
                  <a:srgbClr val="3E4C56"/>
                </a:solidFill>
              </a:rPr>
              <a:t>The </a:t>
            </a:r>
            <a:r>
              <a:rPr lang="en-US" sz="2400" b="0" dirty="0">
                <a:solidFill>
                  <a:srgbClr val="3E4C56"/>
                </a:solidFill>
              </a:rPr>
              <a:t>start date and end date range is more </a:t>
            </a:r>
            <a:r>
              <a:rPr lang="en-US" sz="2400" b="0" dirty="0" smtClean="0">
                <a:solidFill>
                  <a:srgbClr val="3E4C56"/>
                </a:solidFill>
              </a:rPr>
              <a:t>than one </a:t>
            </a:r>
            <a:r>
              <a:rPr lang="en-US" sz="2400" b="0" dirty="0">
                <a:solidFill>
                  <a:srgbClr val="3E4C56"/>
                </a:solidFill>
              </a:rPr>
              <a:t>year </a:t>
            </a:r>
          </a:p>
          <a:p>
            <a:r>
              <a:rPr lang="en-US" sz="2400" b="0" dirty="0" smtClean="0"/>
              <a:t>Then </a:t>
            </a:r>
            <a:endParaRPr lang="en-US" sz="2400" b="0" dirty="0"/>
          </a:p>
          <a:p>
            <a:pPr marL="857250" lvl="1" indent="-457200">
              <a:buFont typeface="+mj-lt"/>
              <a:buAutoNum type="alphaUcPeriod"/>
            </a:pPr>
            <a:r>
              <a:rPr lang="en-US" sz="2400" b="0" dirty="0" smtClean="0">
                <a:solidFill>
                  <a:srgbClr val="3E4C56"/>
                </a:solidFill>
              </a:rPr>
              <a:t>In </a:t>
            </a:r>
            <a:r>
              <a:rPr lang="en-US" sz="2400" b="0" dirty="0">
                <a:solidFill>
                  <a:srgbClr val="3E4C56"/>
                </a:solidFill>
              </a:rPr>
              <a:t>the negotiation details </a:t>
            </a:r>
            <a:r>
              <a:rPr lang="en-US" sz="2400" b="0" dirty="0" smtClean="0">
                <a:solidFill>
                  <a:srgbClr val="3E4C56"/>
                </a:solidFill>
              </a:rPr>
              <a:t>tab the staff user </a:t>
            </a:r>
            <a:r>
              <a:rPr lang="en-US" sz="2400" b="0" dirty="0">
                <a:solidFill>
                  <a:srgbClr val="3E4C56"/>
                </a:solidFill>
              </a:rPr>
              <a:t>can fill in price details per member </a:t>
            </a:r>
            <a:r>
              <a:rPr lang="en-US" sz="2400" b="0" dirty="0" smtClean="0">
                <a:solidFill>
                  <a:srgbClr val="3E4C56"/>
                </a:solidFill>
              </a:rPr>
              <a:t>including </a:t>
            </a:r>
            <a:r>
              <a:rPr lang="en-US" sz="2400" b="0" dirty="0">
                <a:solidFill>
                  <a:srgbClr val="3E4C56"/>
                </a:solidFill>
              </a:rPr>
              <a:t>the percent increase per year.</a:t>
            </a:r>
          </a:p>
          <a:p>
            <a:pPr marL="857250" lvl="1" indent="-457200">
              <a:buFont typeface="+mj-lt"/>
              <a:buAutoNum type="alphaUcPeriod"/>
            </a:pPr>
            <a:r>
              <a:rPr lang="en-US" sz="2400" b="0" dirty="0">
                <a:solidFill>
                  <a:srgbClr val="3E4C56"/>
                </a:solidFill>
              </a:rPr>
              <a:t>In this manner when the </a:t>
            </a:r>
            <a:r>
              <a:rPr lang="en-US" sz="2400" b="0" dirty="0" smtClean="0">
                <a:solidFill>
                  <a:srgbClr val="3E4C56"/>
                </a:solidFill>
              </a:rPr>
              <a:t>POL </a:t>
            </a:r>
            <a:r>
              <a:rPr lang="en-US" sz="2400" b="0" dirty="0">
                <a:solidFill>
                  <a:srgbClr val="3E4C56"/>
                </a:solidFill>
              </a:rPr>
              <a:t>is renewed it will automatically get the price increase by percent from the member details.</a:t>
            </a:r>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Tree>
    <p:extLst>
      <p:ext uri="{BB962C8B-B14F-4D97-AF65-F5344CB8AC3E}">
        <p14:creationId xmlns:p14="http://schemas.microsoft.com/office/powerpoint/2010/main" val="22736039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103693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Here for example license “International Chemical Society” is in the network zone, it is </a:t>
            </a:r>
            <a:r>
              <a:rPr lang="en-US" sz="2000" b="0" dirty="0" smtClean="0">
                <a:solidFill>
                  <a:srgbClr val="3E4C56"/>
                </a:solidFill>
              </a:rPr>
              <a:t>of </a:t>
            </a:r>
            <a:r>
              <a:rPr lang="en-US" sz="2000" b="0" dirty="0">
                <a:solidFill>
                  <a:srgbClr val="3E4C56"/>
                </a:solidFill>
              </a:rPr>
              <a:t>type negotiation </a:t>
            </a:r>
            <a:r>
              <a:rPr lang="en-US" sz="2000" b="0" dirty="0" smtClean="0">
                <a:solidFill>
                  <a:srgbClr val="3E4C56"/>
                </a:solidFill>
              </a:rPr>
              <a:t>and the </a:t>
            </a:r>
            <a:r>
              <a:rPr lang="en-US" sz="2000" b="0" dirty="0">
                <a:solidFill>
                  <a:srgbClr val="3E4C56"/>
                </a:solidFill>
              </a:rPr>
              <a:t>start date and end date range is more </a:t>
            </a:r>
            <a:r>
              <a:rPr lang="en-US" sz="2000" b="0" dirty="0" smtClean="0">
                <a:solidFill>
                  <a:srgbClr val="3E4C56"/>
                </a:solidFill>
              </a:rPr>
              <a:t>than one year</a:t>
            </a:r>
            <a:endParaRPr lang="en-US" sz="2000" b="0" dirty="0">
              <a:solidFill>
                <a:srgbClr val="3E4C56"/>
              </a:solidFill>
            </a:endParaRPr>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pic>
        <p:nvPicPr>
          <p:cNvPr id="3" name="Picture 2"/>
          <p:cNvPicPr>
            <a:picLocks noChangeAspect="1"/>
          </p:cNvPicPr>
          <p:nvPr/>
        </p:nvPicPr>
        <p:blipFill>
          <a:blip r:embed="rId3"/>
          <a:stretch>
            <a:fillRect/>
          </a:stretch>
        </p:blipFill>
        <p:spPr>
          <a:xfrm>
            <a:off x="78615" y="2004374"/>
            <a:ext cx="8961120" cy="4189786"/>
          </a:xfrm>
          <a:prstGeom prst="rect">
            <a:avLst/>
          </a:prstGeom>
          <a:ln>
            <a:solidFill>
              <a:schemeClr val="tx1"/>
            </a:solidFill>
          </a:ln>
        </p:spPr>
      </p:pic>
      <p:sp>
        <p:nvSpPr>
          <p:cNvPr id="4" name="Rectangle 3"/>
          <p:cNvSpPr/>
          <p:nvPr/>
        </p:nvSpPr>
        <p:spPr bwMode="auto">
          <a:xfrm>
            <a:off x="5762555" y="2814520"/>
            <a:ext cx="16514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31500" y="5003605"/>
            <a:ext cx="1459390"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4956050" y="5003605"/>
            <a:ext cx="142098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8196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7493" y="1962602"/>
            <a:ext cx="8961120" cy="4128080"/>
          </a:xfrm>
          <a:prstGeom prst="rect">
            <a:avLst/>
          </a:prstGeom>
          <a:ln>
            <a:solidFill>
              <a:schemeClr val="tx1"/>
            </a:solidFill>
          </a:ln>
        </p:spPr>
      </p:pic>
      <p:sp>
        <p:nvSpPr>
          <p:cNvPr id="2" name="TextBox 1"/>
          <p:cNvSpPr txBox="1"/>
          <p:nvPr/>
        </p:nvSpPr>
        <p:spPr>
          <a:xfrm>
            <a:off x="188949" y="817460"/>
            <a:ext cx="8717936" cy="103693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a:t>The license “International Chemical Society” is used by resource “CBIAC newsletter Chemical </a:t>
            </a:r>
            <a:r>
              <a:rPr lang="en-US" sz="2000" b="0" dirty="0" smtClean="0"/>
              <a:t>Warfare” </a:t>
            </a:r>
            <a:endParaRPr lang="en-US" sz="2000" b="0" dirty="0">
              <a:solidFill>
                <a:srgbClr val="3E4C56"/>
              </a:solidFill>
            </a:endParaRPr>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5" name="Rectangle 4"/>
          <p:cNvSpPr/>
          <p:nvPr/>
        </p:nvSpPr>
        <p:spPr bwMode="auto">
          <a:xfrm>
            <a:off x="808309" y="5195630"/>
            <a:ext cx="341804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3496660" y="3623763"/>
            <a:ext cx="126736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1585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49" y="817460"/>
            <a:ext cx="8717936" cy="30724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Now we </a:t>
            </a:r>
          </a:p>
          <a:p>
            <a:pPr marL="457200" indent="-457200">
              <a:buFont typeface="+mj-lt"/>
              <a:buAutoNum type="arabicPeriod"/>
            </a:pPr>
            <a:r>
              <a:rPr lang="en-US" sz="2400" b="0" dirty="0"/>
              <a:t>A</a:t>
            </a:r>
            <a:r>
              <a:rPr lang="en-US" sz="2400" b="0" dirty="0" smtClean="0"/>
              <a:t>dd a member in the negotiation details tab of this license</a:t>
            </a:r>
          </a:p>
          <a:p>
            <a:pPr marL="457200" indent="-457200">
              <a:buFont typeface="+mj-lt"/>
              <a:buAutoNum type="arabicPeriod"/>
            </a:pPr>
            <a:r>
              <a:rPr lang="en-US" sz="2400" b="0" dirty="0" smtClean="0"/>
              <a:t>Include resource </a:t>
            </a:r>
            <a:r>
              <a:rPr lang="en-US" sz="2400" b="0" dirty="0"/>
              <a:t>“CBIAC newsletter Chemical </a:t>
            </a:r>
            <a:r>
              <a:rPr lang="en-US" sz="2400" b="0" dirty="0" smtClean="0"/>
              <a:t>Warfare”</a:t>
            </a:r>
          </a:p>
          <a:p>
            <a:pPr marL="457200" indent="-457200">
              <a:buFont typeface="+mj-lt"/>
              <a:buAutoNum type="arabicPeriod"/>
            </a:pPr>
            <a:r>
              <a:rPr lang="en-US" sz="2400" b="0" dirty="0" smtClean="0">
                <a:solidFill>
                  <a:srgbClr val="3E4C56"/>
                </a:solidFill>
              </a:rPr>
              <a:t>Give a price of 100</a:t>
            </a:r>
          </a:p>
          <a:p>
            <a:pPr marL="457200" indent="-457200">
              <a:buFont typeface="+mj-lt"/>
              <a:buAutoNum type="arabicPeriod"/>
            </a:pPr>
            <a:r>
              <a:rPr lang="en-US" sz="2400" b="0" dirty="0" smtClean="0"/>
              <a:t>Give a percent increase of 10</a:t>
            </a:r>
            <a:endParaRPr lang="en-US" sz="2400" b="0" dirty="0" smtClean="0">
              <a:solidFill>
                <a:srgbClr val="3E4C56"/>
              </a:solidFill>
            </a:endParaRPr>
          </a:p>
          <a:p>
            <a:endParaRPr lang="en-US" sz="2400" b="0" dirty="0">
              <a:solidFill>
                <a:srgbClr val="3E4C56"/>
              </a:solidFill>
            </a:endParaRPr>
          </a:p>
        </p:txBody>
      </p:sp>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Tree>
    <p:extLst>
      <p:ext uri="{BB962C8B-B14F-4D97-AF65-F5344CB8AC3E}">
        <p14:creationId xmlns:p14="http://schemas.microsoft.com/office/powerpoint/2010/main" val="42308722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pic>
        <p:nvPicPr>
          <p:cNvPr id="4" name="Picture 3"/>
          <p:cNvPicPr>
            <a:picLocks noChangeAspect="1"/>
          </p:cNvPicPr>
          <p:nvPr/>
        </p:nvPicPr>
        <p:blipFill>
          <a:blip r:embed="rId3"/>
          <a:stretch>
            <a:fillRect/>
          </a:stretch>
        </p:blipFill>
        <p:spPr>
          <a:xfrm>
            <a:off x="78615" y="1239915"/>
            <a:ext cx="8961120" cy="4517534"/>
          </a:xfrm>
          <a:prstGeom prst="rect">
            <a:avLst/>
          </a:prstGeom>
          <a:ln>
            <a:solidFill>
              <a:schemeClr val="tx1"/>
            </a:solidFill>
          </a:ln>
        </p:spPr>
      </p:pic>
      <p:sp>
        <p:nvSpPr>
          <p:cNvPr id="7" name="Rectangle 6"/>
          <p:cNvSpPr/>
          <p:nvPr/>
        </p:nvSpPr>
        <p:spPr bwMode="auto">
          <a:xfrm>
            <a:off x="4956050" y="3083355"/>
            <a:ext cx="16514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808310" y="4235505"/>
            <a:ext cx="16514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539475" y="3337912"/>
            <a:ext cx="16514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797320" y="3085884"/>
            <a:ext cx="2084860"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9279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3830" y="2200040"/>
            <a:ext cx="8734019" cy="3291410"/>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7" name="Rectangle 6"/>
          <p:cNvSpPr/>
          <p:nvPr/>
        </p:nvSpPr>
        <p:spPr bwMode="auto">
          <a:xfrm>
            <a:off x="8028450" y="4389125"/>
            <a:ext cx="49926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bwMode="auto">
          <a:xfrm>
            <a:off x="2805370" y="3554314"/>
            <a:ext cx="883315" cy="33554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188949" y="817460"/>
            <a:ext cx="8717936" cy="30724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Now from the member we search for this portfolio in the network tab and click “order”</a:t>
            </a:r>
            <a:endParaRPr lang="en-US" sz="2400" b="0" dirty="0">
              <a:solidFill>
                <a:srgbClr val="3E4C56"/>
              </a:solidFill>
            </a:endParaRPr>
          </a:p>
        </p:txBody>
      </p:sp>
    </p:spTree>
    <p:extLst>
      <p:ext uri="{BB962C8B-B14F-4D97-AF65-F5344CB8AC3E}">
        <p14:creationId xmlns:p14="http://schemas.microsoft.com/office/powerpoint/2010/main" val="204816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3375" y="1973396"/>
            <a:ext cx="7067980" cy="4071897"/>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58142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Create the order</a:t>
            </a:r>
            <a:endParaRPr lang="en-US" sz="2400" b="0" dirty="0">
              <a:solidFill>
                <a:srgbClr val="3E4C56"/>
              </a:solidFill>
            </a:endParaRPr>
          </a:p>
        </p:txBody>
      </p:sp>
    </p:spTree>
    <p:extLst>
      <p:ext uri="{BB962C8B-B14F-4D97-AF65-F5344CB8AC3E}">
        <p14:creationId xmlns:p14="http://schemas.microsoft.com/office/powerpoint/2010/main" val="5115517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4265" y="2315255"/>
            <a:ext cx="8961120" cy="2957510"/>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908252"/>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license is automatically there in the POL which is created in the member institution (taken from license of resource using information from member)</a:t>
            </a:r>
            <a:endParaRPr lang="en-US" sz="2400" b="0" dirty="0">
              <a:solidFill>
                <a:srgbClr val="3E4C56"/>
              </a:solidFill>
            </a:endParaRPr>
          </a:p>
        </p:txBody>
      </p:sp>
      <p:sp>
        <p:nvSpPr>
          <p:cNvPr id="4" name="Rectangle 3"/>
          <p:cNvSpPr/>
          <p:nvPr/>
        </p:nvSpPr>
        <p:spPr bwMode="auto">
          <a:xfrm>
            <a:off x="616285" y="3851455"/>
            <a:ext cx="2803565" cy="4992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7026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7357" y="2447005"/>
            <a:ext cx="8961120" cy="2962520"/>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Multiple contacts per member</a:t>
            </a:r>
          </a:p>
        </p:txBody>
      </p:sp>
      <p:sp>
        <p:nvSpPr>
          <p:cNvPr id="2" name="TextBox 1"/>
          <p:cNvSpPr txBox="1"/>
          <p:nvPr/>
        </p:nvSpPr>
        <p:spPr>
          <a:xfrm>
            <a:off x="188949" y="817460"/>
            <a:ext cx="8717936" cy="188184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Within each member multiple contacts can be added:</a:t>
            </a:r>
            <a:endParaRPr lang="en-US" b="0" dirty="0"/>
          </a:p>
          <a:p>
            <a:endParaRPr lang="en-US" b="0" dirty="0" smtClean="0"/>
          </a:p>
          <a:p>
            <a:endParaRPr lang="en-US" b="0" dirty="0" smtClean="0"/>
          </a:p>
          <a:p>
            <a:endParaRPr lang="en-US" b="0" dirty="0" smtClean="0"/>
          </a:p>
        </p:txBody>
      </p:sp>
      <p:sp>
        <p:nvSpPr>
          <p:cNvPr id="4" name="Rectangle 3"/>
          <p:cNvSpPr/>
          <p:nvPr/>
        </p:nvSpPr>
        <p:spPr bwMode="auto">
          <a:xfrm>
            <a:off x="769905" y="3659430"/>
            <a:ext cx="883315" cy="3072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bwMode="auto">
          <a:xfrm>
            <a:off x="7298755" y="4273910"/>
            <a:ext cx="88331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396013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9044" y="2752921"/>
            <a:ext cx="8597841" cy="1671580"/>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126736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price is </a:t>
            </a:r>
            <a:r>
              <a:rPr lang="en-US" sz="2400" b="0" dirty="0"/>
              <a:t>automatically there in the POL which is created in the member institution (taken from license of resource using information from member)</a:t>
            </a:r>
            <a:endParaRPr lang="en-US" sz="2400" b="0" dirty="0">
              <a:solidFill>
                <a:srgbClr val="3E4C56"/>
              </a:solidFill>
            </a:endParaRPr>
          </a:p>
        </p:txBody>
      </p:sp>
      <p:sp>
        <p:nvSpPr>
          <p:cNvPr id="4" name="Rectangle 3"/>
          <p:cNvSpPr/>
          <p:nvPr/>
        </p:nvSpPr>
        <p:spPr bwMode="auto">
          <a:xfrm>
            <a:off x="885120" y="3089446"/>
            <a:ext cx="1766630" cy="4992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05263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15" y="3748964"/>
            <a:ext cx="8961120" cy="1523476"/>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1651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For our demonstrative purposes we will set up the renewal section of the POL as follows:</a:t>
            </a:r>
          </a:p>
          <a:p>
            <a:r>
              <a:rPr lang="en-US" sz="2400" b="0" dirty="0" smtClean="0">
                <a:solidFill>
                  <a:srgbClr val="3E4C56"/>
                </a:solidFill>
              </a:rPr>
              <a:t>Manual renewal</a:t>
            </a:r>
          </a:p>
          <a:p>
            <a:r>
              <a:rPr lang="en-US" sz="2400" b="0" dirty="0" smtClean="0"/>
              <a:t>Subscription from date: 01/01/2017</a:t>
            </a:r>
          </a:p>
          <a:p>
            <a:r>
              <a:rPr lang="en-US" sz="2400" b="0" dirty="0" smtClean="0">
                <a:solidFill>
                  <a:srgbClr val="3E4C56"/>
                </a:solidFill>
              </a:rPr>
              <a:t>Subscription to date: blank</a:t>
            </a:r>
          </a:p>
          <a:p>
            <a:r>
              <a:rPr lang="en-US" sz="2400" b="0" dirty="0" smtClean="0"/>
              <a:t>Renewal date: today</a:t>
            </a:r>
            <a:endParaRPr lang="en-US" sz="2400" b="0" dirty="0">
              <a:solidFill>
                <a:srgbClr val="3E4C56"/>
              </a:solidFill>
            </a:endParaRPr>
          </a:p>
        </p:txBody>
      </p:sp>
      <p:sp>
        <p:nvSpPr>
          <p:cNvPr id="4" name="Rectangle 3"/>
          <p:cNvSpPr/>
          <p:nvPr/>
        </p:nvSpPr>
        <p:spPr bwMode="auto">
          <a:xfrm>
            <a:off x="188949" y="4011437"/>
            <a:ext cx="1766630" cy="49926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29627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020" y="2276850"/>
            <a:ext cx="8961120" cy="1699399"/>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1651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POL is sent and waiting for renewal</a:t>
            </a:r>
            <a:endParaRPr lang="en-US" sz="2400" b="0" dirty="0">
              <a:solidFill>
                <a:srgbClr val="3E4C56"/>
              </a:solidFill>
            </a:endParaRPr>
          </a:p>
        </p:txBody>
      </p:sp>
      <p:sp>
        <p:nvSpPr>
          <p:cNvPr id="4" name="Rectangle 3"/>
          <p:cNvSpPr/>
          <p:nvPr/>
        </p:nvSpPr>
        <p:spPr bwMode="auto">
          <a:xfrm>
            <a:off x="885120" y="3505810"/>
            <a:ext cx="1766630" cy="51168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631828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3019" y="1400835"/>
            <a:ext cx="8229600" cy="1183255"/>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63983" y="817461"/>
            <a:ext cx="8842902" cy="51524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1800" b="0" dirty="0" smtClean="0"/>
              <a:t>We will make the renewal date one year from previous renewal date.  Previous renewal date was 11/14/2017.  New renewal date 11/15/2018</a:t>
            </a:r>
            <a:endParaRPr lang="en-US" sz="1800" b="0" dirty="0">
              <a:solidFill>
                <a:srgbClr val="3E4C56"/>
              </a:solidFill>
            </a:endParaRPr>
          </a:p>
        </p:txBody>
      </p:sp>
      <p:sp>
        <p:nvSpPr>
          <p:cNvPr id="4" name="Rectangle 3"/>
          <p:cNvSpPr/>
          <p:nvPr/>
        </p:nvSpPr>
        <p:spPr bwMode="auto">
          <a:xfrm>
            <a:off x="6876301" y="3850280"/>
            <a:ext cx="537670" cy="385226"/>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577881" y="2200040"/>
            <a:ext cx="2304300" cy="38405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63983" y="2660900"/>
            <a:ext cx="8717936" cy="51524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1800" b="0" dirty="0" smtClean="0"/>
              <a:t>And then click renew</a:t>
            </a:r>
            <a:endParaRPr lang="en-US" sz="1800" b="0" dirty="0">
              <a:solidFill>
                <a:srgbClr val="3E4C56"/>
              </a:solidFill>
            </a:endParaRPr>
          </a:p>
        </p:txBody>
      </p:sp>
      <p:pic>
        <p:nvPicPr>
          <p:cNvPr id="11" name="Picture 10"/>
          <p:cNvPicPr>
            <a:picLocks noChangeAspect="1"/>
          </p:cNvPicPr>
          <p:nvPr/>
        </p:nvPicPr>
        <p:blipFill>
          <a:blip r:embed="rId4"/>
          <a:stretch>
            <a:fillRect/>
          </a:stretch>
        </p:blipFill>
        <p:spPr>
          <a:xfrm>
            <a:off x="374925" y="3121764"/>
            <a:ext cx="8229600" cy="3184851"/>
          </a:xfrm>
          <a:prstGeom prst="rect">
            <a:avLst/>
          </a:prstGeom>
          <a:ln>
            <a:solidFill>
              <a:schemeClr val="tx1"/>
            </a:solidFill>
          </a:ln>
        </p:spPr>
      </p:pic>
      <p:sp>
        <p:nvSpPr>
          <p:cNvPr id="12" name="Rectangle 11"/>
          <p:cNvSpPr/>
          <p:nvPr/>
        </p:nvSpPr>
        <p:spPr bwMode="auto">
          <a:xfrm>
            <a:off x="7106730" y="3176146"/>
            <a:ext cx="611736" cy="252854"/>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1759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9161" y="1272524"/>
            <a:ext cx="8229600" cy="2483543"/>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165141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Get confirmation message</a:t>
            </a:r>
            <a:endParaRPr lang="en-US" sz="2400" b="0" dirty="0">
              <a:solidFill>
                <a:srgbClr val="3E4C56"/>
              </a:solidFill>
            </a:endParaRPr>
          </a:p>
        </p:txBody>
      </p:sp>
      <p:sp>
        <p:nvSpPr>
          <p:cNvPr id="4" name="Rectangle 3"/>
          <p:cNvSpPr/>
          <p:nvPr/>
        </p:nvSpPr>
        <p:spPr bwMode="auto">
          <a:xfrm>
            <a:off x="7798020" y="3236975"/>
            <a:ext cx="863931" cy="42245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4"/>
          <a:stretch>
            <a:fillRect/>
          </a:stretch>
        </p:blipFill>
        <p:spPr>
          <a:xfrm>
            <a:off x="509161" y="4281020"/>
            <a:ext cx="8229600" cy="486294"/>
          </a:xfrm>
          <a:prstGeom prst="rect">
            <a:avLst/>
          </a:prstGeom>
          <a:ln>
            <a:solidFill>
              <a:schemeClr val="tx1"/>
            </a:solidFill>
          </a:ln>
        </p:spPr>
      </p:pic>
    </p:spTree>
    <p:extLst>
      <p:ext uri="{BB962C8B-B14F-4D97-AF65-F5344CB8AC3E}">
        <p14:creationId xmlns:p14="http://schemas.microsoft.com/office/powerpoint/2010/main" val="22154742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8615" y="1623965"/>
            <a:ext cx="8961120" cy="4062648"/>
          </a:xfrm>
          <a:prstGeom prst="rect">
            <a:avLst/>
          </a:prstGeom>
          <a:ln>
            <a:solidFill>
              <a:schemeClr val="tx1"/>
            </a:solidFill>
          </a:ln>
        </p:spPr>
      </p:pic>
      <p:sp>
        <p:nvSpPr>
          <p:cNvPr id="6" name="Rectangle 2"/>
          <p:cNvSpPr>
            <a:spLocks noGrp="1" noChangeArrowheads="1"/>
          </p:cNvSpPr>
          <p:nvPr>
            <p:ph type="title" idx="4294967295"/>
          </p:nvPr>
        </p:nvSpPr>
        <p:spPr>
          <a:xfrm>
            <a:off x="63983" y="164575"/>
            <a:ext cx="9047673" cy="533400"/>
          </a:xfrm>
        </p:spPr>
        <p:txBody>
          <a:bodyPr/>
          <a:lstStyle/>
          <a:p>
            <a:pPr marL="0" indent="0">
              <a:buNone/>
            </a:pPr>
            <a:r>
              <a:rPr lang="en-US" sz="2000" b="0" dirty="0"/>
              <a:t>License multi year negotiation - price per year</a:t>
            </a:r>
          </a:p>
        </p:txBody>
      </p:sp>
      <p:sp>
        <p:nvSpPr>
          <p:cNvPr id="9" name="TextBox 8"/>
          <p:cNvSpPr txBox="1"/>
          <p:nvPr/>
        </p:nvSpPr>
        <p:spPr>
          <a:xfrm>
            <a:off x="188949" y="817460"/>
            <a:ext cx="8717936" cy="96012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Now we see that it was increased by 10% from 100 to 110.00 </a:t>
            </a:r>
            <a:endParaRPr lang="en-US" sz="2400" b="0" dirty="0">
              <a:solidFill>
                <a:srgbClr val="3E4C56"/>
              </a:solidFill>
            </a:endParaRPr>
          </a:p>
        </p:txBody>
      </p:sp>
      <p:sp>
        <p:nvSpPr>
          <p:cNvPr id="5" name="Rectangle 4"/>
          <p:cNvSpPr/>
          <p:nvPr/>
        </p:nvSpPr>
        <p:spPr bwMode="auto">
          <a:xfrm>
            <a:off x="654690" y="4773175"/>
            <a:ext cx="1420985"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404165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4178" y="4926795"/>
            <a:ext cx="9138017" cy="664794"/>
          </a:xfrm>
        </p:spPr>
        <p:txBody>
          <a:bodyPr/>
          <a:lstStyle/>
          <a:p>
            <a:pPr algn="ctr"/>
            <a:r>
              <a:rPr lang="en-US" sz="2200" dirty="0" smtClean="0"/>
              <a:t>Thank You</a:t>
            </a:r>
            <a:endParaRPr lang="he-IL" sz="2200" dirty="0"/>
          </a:p>
        </p:txBody>
      </p:sp>
      <p:pic>
        <p:nvPicPr>
          <p:cNvPr id="1028" name="Picture 4" descr="Image result for Wirtschaftsuniversität Wi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55"/>
            <a:ext cx="9144000" cy="4815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810" y="6662379"/>
            <a:ext cx="4572000" cy="184666"/>
          </a:xfrm>
          <a:prstGeom prst="rect">
            <a:avLst/>
          </a:prstGeom>
        </p:spPr>
        <p:txBody>
          <a:bodyPr>
            <a:spAutoFit/>
          </a:bodyPr>
          <a:lstStyle/>
          <a:p>
            <a:pPr algn="l"/>
            <a:r>
              <a:rPr lang="en-US" sz="600" dirty="0">
                <a:solidFill>
                  <a:schemeClr val="bg1"/>
                </a:solidFill>
              </a:rPr>
              <a:t>https://www.wien.info/en/sightseeing/architecture-design/wu-campus</a:t>
            </a:r>
          </a:p>
        </p:txBody>
      </p:sp>
    </p:spTree>
    <p:extLst>
      <p:ext uri="{BB962C8B-B14F-4D97-AF65-F5344CB8AC3E}">
        <p14:creationId xmlns:p14="http://schemas.microsoft.com/office/powerpoint/2010/main" val="73246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Multiple contacts per member</a:t>
            </a:r>
          </a:p>
        </p:txBody>
      </p:sp>
      <p:sp>
        <p:nvSpPr>
          <p:cNvPr id="2" name="TextBox 1"/>
          <p:cNvSpPr txBox="1"/>
          <p:nvPr/>
        </p:nvSpPr>
        <p:spPr>
          <a:xfrm>
            <a:off x="188949" y="817461"/>
            <a:ext cx="8717936" cy="61447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smtClean="0"/>
              <a:t>Here is the first contact</a:t>
            </a:r>
            <a:endParaRPr lang="en-US" b="0" dirty="0" smtClean="0"/>
          </a:p>
        </p:txBody>
      </p:sp>
      <p:pic>
        <p:nvPicPr>
          <p:cNvPr id="3" name="Picture 2"/>
          <p:cNvPicPr>
            <a:picLocks noChangeAspect="1"/>
          </p:cNvPicPr>
          <p:nvPr/>
        </p:nvPicPr>
        <p:blipFill>
          <a:blip r:embed="rId3"/>
          <a:stretch>
            <a:fillRect/>
          </a:stretch>
        </p:blipFill>
        <p:spPr>
          <a:xfrm>
            <a:off x="142670" y="2171524"/>
            <a:ext cx="8961120" cy="2178394"/>
          </a:xfrm>
          <a:prstGeom prst="rect">
            <a:avLst/>
          </a:prstGeom>
          <a:ln>
            <a:solidFill>
              <a:schemeClr val="tx1"/>
            </a:solidFill>
          </a:ln>
        </p:spPr>
      </p:pic>
    </p:spTree>
    <p:extLst>
      <p:ext uri="{BB962C8B-B14F-4D97-AF65-F5344CB8AC3E}">
        <p14:creationId xmlns:p14="http://schemas.microsoft.com/office/powerpoint/2010/main" val="782641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solidFill>
          <a:schemeClr val="accent1"/>
        </a:solidFill>
        <a:ln w="38100" cap="flat" cmpd="sng" algn="ctr">
          <a:solidFill>
            <a:srgbClr val="FF0000"/>
          </a:solidFill>
          <a:prstDash val="solid"/>
          <a:round/>
          <a:headEnd type="none" w="med" len="med"/>
          <a:tailEnd type="arrow"/>
        </a:ln>
        <a:effectLst/>
      </a:spPr>
      <a:body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95983</TotalTime>
  <Words>3066</Words>
  <Application>Microsoft Office PowerPoint</Application>
  <PresentationFormat>On-screen Show (4:3)</PresentationFormat>
  <Paragraphs>397</Paragraphs>
  <Slides>86</Slides>
  <Notes>77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86</vt:i4>
      </vt:variant>
    </vt:vector>
  </HeadingPairs>
  <TitlesOfParts>
    <vt:vector size="93" baseType="lpstr">
      <vt:lpstr>MS PGothic</vt:lpstr>
      <vt:lpstr>Arial</vt:lpstr>
      <vt:lpstr>Verdana</vt:lpstr>
      <vt:lpstr>Wingdings 3</vt:lpstr>
      <vt:lpstr>ヒラギノ角ゴ ProN W3</vt:lpstr>
      <vt:lpstr>urm</vt:lpstr>
      <vt:lpstr>1_urm</vt:lpstr>
      <vt:lpstr>Licenses and e-resources in the consortial environment </vt:lpstr>
      <vt:lpstr>Preliminary note</vt:lpstr>
      <vt:lpstr>Preliminary note</vt:lpstr>
      <vt:lpstr>PowerPoint Presentation</vt:lpstr>
      <vt:lpstr>Multiple contacts per member</vt:lpstr>
      <vt:lpstr>Multiple contacts per member</vt:lpstr>
      <vt:lpstr>Multiple contacts per member</vt:lpstr>
      <vt:lpstr>Multiple contacts per member</vt:lpstr>
      <vt:lpstr>Multiple contacts per member</vt:lpstr>
      <vt:lpstr>Multiple contacts per member</vt:lpstr>
      <vt:lpstr>Adding Administrators to the License</vt:lpstr>
      <vt:lpstr>Adding Administrators to the License</vt:lpstr>
      <vt:lpstr>Adding Administrators to the License</vt:lpstr>
      <vt:lpstr>Adding Administrators to the License</vt:lpstr>
      <vt:lpstr>Adding Administrators to the License</vt:lpstr>
      <vt:lpstr>PowerPoint Presentation</vt:lpstr>
      <vt:lpstr>Navigate from License Summary to Licensor</vt:lpstr>
      <vt:lpstr>Navigate from License Summary to Licensor</vt:lpstr>
      <vt:lpstr>Navigate from License Summary to Licensor</vt:lpstr>
      <vt:lpstr>Navigate from License Summary to Licensor</vt:lpstr>
      <vt:lpstr>Navigate from License Summary to Licensor</vt:lpstr>
      <vt:lpstr>Navigate from License Summary to Licensing agent</vt:lpstr>
      <vt:lpstr>Navigate from License Summary to Licensing agent</vt:lpstr>
      <vt:lpstr>Navigate from License Summary to Licensing agent</vt:lpstr>
      <vt:lpstr>Navigate from License Summary to Licensing agent</vt:lpstr>
      <vt:lpstr>PowerPoint Presentation</vt:lpstr>
      <vt:lpstr>Distributing the negotiated license</vt:lpstr>
      <vt:lpstr>Distributing the negotiated license</vt:lpstr>
      <vt:lpstr>Distributing the negotiated license</vt:lpstr>
      <vt:lpstr>Distributing the negotiated license</vt:lpstr>
      <vt:lpstr>Distributing the negotiated license</vt:lpstr>
      <vt:lpstr>Distributing the negotiated license</vt:lpstr>
      <vt:lpstr>Distributing the negotiated license</vt:lpstr>
      <vt:lpstr>PowerPoint Presentation</vt:lpstr>
      <vt:lpstr>Creating an amendment to the shared license</vt:lpstr>
      <vt:lpstr>Creating an amendment to the shared license</vt:lpstr>
      <vt:lpstr>Creating an amendment to the shared license</vt:lpstr>
      <vt:lpstr>Creating an amendment to the shared license</vt:lpstr>
      <vt:lpstr>Creating an amendment to the shared license</vt:lpstr>
      <vt:lpstr>Creating an amendment to the shared license</vt:lpstr>
      <vt:lpstr>Creating an amendment to the shared license</vt:lpstr>
      <vt:lpstr>PowerPoint Presentation</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Linking member institution resource to network license or amendment</vt:lpstr>
      <vt:lpstr>PowerPoint Presentation</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License Negotiation when content differs between members</vt:lpstr>
      <vt:lpstr>PowerPoint Presentation</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License multi year negotiation - price per year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2013 Release New Features Yoel</dc:title>
  <dc:creator>User</dc:creator>
  <cp:lastModifiedBy>Yoel Kortick</cp:lastModifiedBy>
  <cp:revision>3161</cp:revision>
  <dcterms:created xsi:type="dcterms:W3CDTF">2008-03-04T08:09:47Z</dcterms:created>
  <dcterms:modified xsi:type="dcterms:W3CDTF">2018-03-19T12:40:34Z</dcterms:modified>
</cp:coreProperties>
</file>